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8"/>
  </p:notesMasterIdLst>
  <p:sldIdLst>
    <p:sldId id="256" r:id="rId2"/>
    <p:sldId id="257" r:id="rId3"/>
    <p:sldId id="259" r:id="rId4"/>
    <p:sldId id="262" r:id="rId5"/>
    <p:sldId id="263" r:id="rId6"/>
    <p:sldId id="264" r:id="rId7"/>
    <p:sldId id="265" r:id="rId8"/>
    <p:sldId id="266" r:id="rId9"/>
    <p:sldId id="267" r:id="rId10"/>
    <p:sldId id="261" r:id="rId11"/>
    <p:sldId id="268" r:id="rId12"/>
    <p:sldId id="269" r:id="rId13"/>
    <p:sldId id="271" r:id="rId14"/>
    <p:sldId id="280" r:id="rId15"/>
    <p:sldId id="273" r:id="rId16"/>
    <p:sldId id="274" r:id="rId17"/>
    <p:sldId id="275" r:id="rId18"/>
    <p:sldId id="276" r:id="rId19"/>
    <p:sldId id="277" r:id="rId20"/>
    <p:sldId id="270" r:id="rId21"/>
    <p:sldId id="278" r:id="rId22"/>
    <p:sldId id="281" r:id="rId23"/>
    <p:sldId id="282" r:id="rId24"/>
    <p:sldId id="284" r:id="rId25"/>
    <p:sldId id="287" r:id="rId26"/>
    <p:sldId id="288" r:id="rId27"/>
    <p:sldId id="290" r:id="rId28"/>
    <p:sldId id="289" r:id="rId29"/>
    <p:sldId id="291" r:id="rId30"/>
    <p:sldId id="285" r:id="rId31"/>
    <p:sldId id="286" r:id="rId32"/>
    <p:sldId id="292" r:id="rId33"/>
    <p:sldId id="293" r:id="rId34"/>
    <p:sldId id="294" r:id="rId35"/>
    <p:sldId id="295" r:id="rId36"/>
    <p:sldId id="296" r:id="rId37"/>
    <p:sldId id="297" r:id="rId38"/>
    <p:sldId id="298" r:id="rId39"/>
    <p:sldId id="299" r:id="rId40"/>
    <p:sldId id="300" r:id="rId41"/>
    <p:sldId id="302" r:id="rId42"/>
    <p:sldId id="303" r:id="rId43"/>
    <p:sldId id="304" r:id="rId44"/>
    <p:sldId id="305" r:id="rId45"/>
    <p:sldId id="279" r:id="rId46"/>
    <p:sldId id="260" r:id="rId4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9631B5-78F2-41C9-869B-9F39066F8104}" styleName="中度样式 3 - 强调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中度样式 3 - 强调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2838BEF-8BB2-4498-84A7-C5851F593DF1}" styleName="中度样式 4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69CF1AB2-1976-4502-BF36-3FF5EA218861}" styleName="中度样式 4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D7AC3CCA-C797-4891-BE02-D94E43425B78}" styleName="中度样式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C4B1156A-380E-4F78-BDF5-A606A8083BF9}" styleName="中度样式 4 - 强调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E3FDE45-AF77-4B5C-9715-49D594BDF05E}" styleName="浅色样式 1 - 强调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D27102A9-8310-4765-A935-A1911B00CA55}" styleName="浅色样式 1 - 强调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38B1855-1B75-4FBE-930C-398BA8C253C6}" styleName="主题样式 2 - 个性色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94712"/>
  </p:normalViewPr>
  <p:slideViewPr>
    <p:cSldViewPr snapToGrid="0" snapToObjects="1">
      <p:cViewPr varScale="1">
        <p:scale>
          <a:sx n="102" d="100"/>
          <a:sy n="102" d="100"/>
        </p:scale>
        <p:origin x="41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notesMaster" Target="notesMasters/notesMaster1.xml"/><Relationship Id="rId49" Type="http://schemas.openxmlformats.org/officeDocument/2006/relationships/presProps" Target="pres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viewProps" Target="viewProps.xml"/><Relationship Id="rId51" Type="http://schemas.openxmlformats.org/officeDocument/2006/relationships/theme" Target="theme/theme1.xml"/><Relationship Id="rId5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CA4ED9-91C5-C64C-8746-3F6608486B39}" type="datetimeFigureOut">
              <a:rPr kumimoji="1" lang="zh-CN" altLang="en-US" smtClean="0"/>
              <a:t>2017/3/20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69B53C-1087-9B40-8E72-8DD79429E10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638264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69B53C-1087-9B40-8E72-8DD79429E10F}" type="slidenum">
              <a:rPr kumimoji="1" lang="zh-CN" altLang="en-US" smtClean="0"/>
              <a:t>26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375756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3/20/17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标题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3/20/17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题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3/20/17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标题的引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3/20/17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3/20/17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引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CN" altLang="en-US" smtClean="0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3/20/17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CN" altLang="en-US" smtClean="0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3/20/17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3/20/17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3/20/17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3/20/17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3/20/17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3/20/17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3/20/17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3/20/17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3/20/17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3/20/17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3/20/17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3/20/17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68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41.png"/><Relationship Id="rId7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44.png"/><Relationship Id="rId7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46.png"/><Relationship Id="rId7" Type="http://schemas.openxmlformats.org/officeDocument/2006/relationships/image" Target="../media/image47.png"/><Relationship Id="rId8" Type="http://schemas.openxmlformats.org/officeDocument/2006/relationships/image" Target="../media/image48.png"/><Relationship Id="rId9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tiff"/><Relationship Id="rId4" Type="http://schemas.openxmlformats.org/officeDocument/2006/relationships/image" Target="../media/image51.tiff"/><Relationship Id="rId5" Type="http://schemas.openxmlformats.org/officeDocument/2006/relationships/image" Target="../media/image52.tiff"/><Relationship Id="rId6" Type="http://schemas.openxmlformats.org/officeDocument/2006/relationships/image" Target="../media/image53.tiff"/><Relationship Id="rId7" Type="http://schemas.openxmlformats.org/officeDocument/2006/relationships/image" Target="../media/image54.tiff"/><Relationship Id="rId8" Type="http://schemas.openxmlformats.org/officeDocument/2006/relationships/image" Target="../media/image55.tiff"/><Relationship Id="rId9" Type="http://schemas.openxmlformats.org/officeDocument/2006/relationships/image" Target="../media/image56.tiff"/><Relationship Id="rId10" Type="http://schemas.openxmlformats.org/officeDocument/2006/relationships/image" Target="../media/image57.tiff"/><Relationship Id="rId11" Type="http://schemas.openxmlformats.org/officeDocument/2006/relationships/image" Target="../media/image58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9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44.png"/><Relationship Id="rId7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46.png"/><Relationship Id="rId7" Type="http://schemas.openxmlformats.org/officeDocument/2006/relationships/image" Target="../media/image47.png"/><Relationship Id="rId8" Type="http://schemas.openxmlformats.org/officeDocument/2006/relationships/image" Target="../media/image48.png"/><Relationship Id="rId9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46.png"/><Relationship Id="rId7" Type="http://schemas.openxmlformats.org/officeDocument/2006/relationships/image" Target="../media/image47.png"/><Relationship Id="rId8" Type="http://schemas.openxmlformats.org/officeDocument/2006/relationships/image" Target="../media/image48.png"/><Relationship Id="rId9" Type="http://schemas.openxmlformats.org/officeDocument/2006/relationships/image" Target="../media/image41.png"/><Relationship Id="rId10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44.png"/><Relationship Id="rId7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46.png"/><Relationship Id="rId7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48.png"/><Relationship Id="rId7" Type="http://schemas.openxmlformats.org/officeDocument/2006/relationships/image" Target="../media/image41.png"/><Relationship Id="rId8" Type="http://schemas.openxmlformats.org/officeDocument/2006/relationships/image" Target="../media/image60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44.png"/><Relationship Id="rId7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61.tiff"/><Relationship Id="rId7" Type="http://schemas.openxmlformats.org/officeDocument/2006/relationships/image" Target="../media/image62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61.tiff"/><Relationship Id="rId7" Type="http://schemas.openxmlformats.org/officeDocument/2006/relationships/image" Target="../media/image63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64.tiff"/><Relationship Id="rId7" Type="http://schemas.openxmlformats.org/officeDocument/2006/relationships/hyperlink" Target="https://test00.qiyukf.com/worksheet/admin/wait/" TargetMode="External"/><Relationship Id="rId8" Type="http://schemas.openxmlformats.org/officeDocument/2006/relationships/hyperlink" Target="mailto:test00@qq.com" TargetMode="External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64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65.tiff"/><Relationship Id="rId8" Type="http://schemas.openxmlformats.org/officeDocument/2006/relationships/image" Target="../media/image66.tiff"/><Relationship Id="rId9" Type="http://schemas.openxmlformats.org/officeDocument/2006/relationships/image" Target="../media/image67.tiff"/><Relationship Id="rId10" Type="http://schemas.openxmlformats.org/officeDocument/2006/relationships/image" Target="../media/image68.tif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65.tiff"/><Relationship Id="rId7" Type="http://schemas.openxmlformats.org/officeDocument/2006/relationships/image" Target="../media/image66.tiff"/><Relationship Id="rId8" Type="http://schemas.openxmlformats.org/officeDocument/2006/relationships/image" Target="../media/image67.tiff"/><Relationship Id="rId9" Type="http://schemas.openxmlformats.org/officeDocument/2006/relationships/image" Target="../media/image68.tiff"/><Relationship Id="rId10" Type="http://schemas.openxmlformats.org/officeDocument/2006/relationships/image" Target="../media/image69.tiff"/><Relationship Id="rId11" Type="http://schemas.openxmlformats.org/officeDocument/2006/relationships/image" Target="../media/image70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65.tiff"/><Relationship Id="rId7" Type="http://schemas.openxmlformats.org/officeDocument/2006/relationships/image" Target="../media/image66.tiff"/><Relationship Id="rId8" Type="http://schemas.openxmlformats.org/officeDocument/2006/relationships/image" Target="../media/image67.tiff"/><Relationship Id="rId9" Type="http://schemas.openxmlformats.org/officeDocument/2006/relationships/image" Target="../media/image68.tiff"/><Relationship Id="rId10" Type="http://schemas.openxmlformats.org/officeDocument/2006/relationships/image" Target="../media/image69.tiff"/><Relationship Id="rId11" Type="http://schemas.openxmlformats.org/officeDocument/2006/relationships/image" Target="../media/image70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65.tiff"/><Relationship Id="rId7" Type="http://schemas.openxmlformats.org/officeDocument/2006/relationships/image" Target="../media/image66.tiff"/><Relationship Id="rId8" Type="http://schemas.openxmlformats.org/officeDocument/2006/relationships/image" Target="../media/image67.tiff"/><Relationship Id="rId9" Type="http://schemas.openxmlformats.org/officeDocument/2006/relationships/image" Target="../media/image68.tiff"/><Relationship Id="rId10" Type="http://schemas.openxmlformats.org/officeDocument/2006/relationships/image" Target="../media/image69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71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72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73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72.tiff"/><Relationship Id="rId7" Type="http://schemas.openxmlformats.org/officeDocument/2006/relationships/image" Target="../media/image74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46.png"/><Relationship Id="rId7" Type="http://schemas.openxmlformats.org/officeDocument/2006/relationships/image" Target="../media/image47.png"/><Relationship Id="rId8" Type="http://schemas.openxmlformats.org/officeDocument/2006/relationships/hyperlink" Target="mailto:test@test.com" TargetMode="External"/><Relationship Id="rId9" Type="http://schemas.openxmlformats.org/officeDocument/2006/relationships/image" Target="../media/image75.tiff"/><Relationship Id="rId10" Type="http://schemas.openxmlformats.org/officeDocument/2006/relationships/image" Target="../media/image76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46.png"/><Relationship Id="rId7" Type="http://schemas.openxmlformats.org/officeDocument/2006/relationships/image" Target="../media/image47.png"/><Relationship Id="rId8" Type="http://schemas.openxmlformats.org/officeDocument/2006/relationships/image" Target="../media/image77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46.png"/><Relationship Id="rId7" Type="http://schemas.openxmlformats.org/officeDocument/2006/relationships/image" Target="../media/image47.png"/><Relationship Id="rId8" Type="http://schemas.openxmlformats.org/officeDocument/2006/relationships/image" Target="../media/image78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46.png"/><Relationship Id="rId7" Type="http://schemas.openxmlformats.org/officeDocument/2006/relationships/image" Target="../media/image47.png"/><Relationship Id="rId8" Type="http://schemas.openxmlformats.org/officeDocument/2006/relationships/image" Target="../media/image79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46.png"/><Relationship Id="rId7" Type="http://schemas.openxmlformats.org/officeDocument/2006/relationships/image" Target="../media/image47.png"/><Relationship Id="rId8" Type="http://schemas.openxmlformats.org/officeDocument/2006/relationships/image" Target="../media/image80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46.png"/><Relationship Id="rId7" Type="http://schemas.openxmlformats.org/officeDocument/2006/relationships/image" Target="../media/image47.png"/><Relationship Id="rId8" Type="http://schemas.openxmlformats.org/officeDocument/2006/relationships/image" Target="../media/image79.tiff"/><Relationship Id="rId9" Type="http://schemas.openxmlformats.org/officeDocument/2006/relationships/image" Target="../media/image81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7.png"/><Relationship Id="rId12" Type="http://schemas.openxmlformats.org/officeDocument/2006/relationships/image" Target="../media/image18.png"/><Relationship Id="rId13" Type="http://schemas.openxmlformats.org/officeDocument/2006/relationships/image" Target="../media/image19.png"/><Relationship Id="rId14" Type="http://schemas.openxmlformats.org/officeDocument/2006/relationships/image" Target="../media/image20.png"/><Relationship Id="rId15" Type="http://schemas.openxmlformats.org/officeDocument/2006/relationships/image" Target="../media/image21.png"/><Relationship Id="rId16" Type="http://schemas.openxmlformats.org/officeDocument/2006/relationships/image" Target="../media/image22.png"/><Relationship Id="rId17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Relationship Id="rId9" Type="http://schemas.openxmlformats.org/officeDocument/2006/relationships/image" Target="../media/image15.png"/><Relationship Id="rId10" Type="http://schemas.openxmlformats.org/officeDocument/2006/relationships/image" Target="../media/image1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82.tiff"/><Relationship Id="rId7" Type="http://schemas.openxmlformats.org/officeDocument/2006/relationships/hyperlink" Target="http://demo.proudsmart.com/" TargetMode="External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83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84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46.png"/><Relationship Id="rId7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46.png"/><Relationship Id="rId7" Type="http://schemas.openxmlformats.org/officeDocument/2006/relationships/image" Target="../media/image47.png"/><Relationship Id="rId8" Type="http://schemas.openxmlformats.org/officeDocument/2006/relationships/image" Target="../media/image84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4" Type="http://schemas.openxmlformats.org/officeDocument/2006/relationships/image" Target="../media/image86.tiff"/><Relationship Id="rId5" Type="http://schemas.openxmlformats.org/officeDocument/2006/relationships/image" Target="../media/image87.png"/><Relationship Id="rId6" Type="http://schemas.openxmlformats.org/officeDocument/2006/relationships/image" Target="../media/image88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15.png"/><Relationship Id="rId20" Type="http://schemas.openxmlformats.org/officeDocument/2006/relationships/image" Target="../media/image28.png"/><Relationship Id="rId21" Type="http://schemas.openxmlformats.org/officeDocument/2006/relationships/image" Target="../media/image29.png"/><Relationship Id="rId22" Type="http://schemas.openxmlformats.org/officeDocument/2006/relationships/image" Target="../media/image30.png"/><Relationship Id="rId23" Type="http://schemas.openxmlformats.org/officeDocument/2006/relationships/image" Target="../media/image31.png"/><Relationship Id="rId24" Type="http://schemas.openxmlformats.org/officeDocument/2006/relationships/image" Target="../media/image32.png"/><Relationship Id="rId10" Type="http://schemas.openxmlformats.org/officeDocument/2006/relationships/image" Target="../media/image18.png"/><Relationship Id="rId11" Type="http://schemas.openxmlformats.org/officeDocument/2006/relationships/image" Target="../media/image19.png"/><Relationship Id="rId12" Type="http://schemas.openxmlformats.org/officeDocument/2006/relationships/image" Target="../media/image20.png"/><Relationship Id="rId13" Type="http://schemas.openxmlformats.org/officeDocument/2006/relationships/image" Target="../media/image21.png"/><Relationship Id="rId14" Type="http://schemas.openxmlformats.org/officeDocument/2006/relationships/image" Target="../media/image22.png"/><Relationship Id="rId15" Type="http://schemas.openxmlformats.org/officeDocument/2006/relationships/image" Target="../media/image23.png"/><Relationship Id="rId16" Type="http://schemas.openxmlformats.org/officeDocument/2006/relationships/image" Target="../media/image24.png"/><Relationship Id="rId17" Type="http://schemas.openxmlformats.org/officeDocument/2006/relationships/image" Target="../media/image25.png"/><Relationship Id="rId18" Type="http://schemas.openxmlformats.org/officeDocument/2006/relationships/image" Target="../media/image26.png"/><Relationship Id="rId19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15.png"/><Relationship Id="rId20" Type="http://schemas.openxmlformats.org/officeDocument/2006/relationships/image" Target="../media/image37.png"/><Relationship Id="rId10" Type="http://schemas.openxmlformats.org/officeDocument/2006/relationships/image" Target="../media/image18.png"/><Relationship Id="rId11" Type="http://schemas.openxmlformats.org/officeDocument/2006/relationships/image" Target="../media/image19.png"/><Relationship Id="rId12" Type="http://schemas.openxmlformats.org/officeDocument/2006/relationships/image" Target="../media/image20.png"/><Relationship Id="rId13" Type="http://schemas.openxmlformats.org/officeDocument/2006/relationships/image" Target="../media/image21.png"/><Relationship Id="rId14" Type="http://schemas.openxmlformats.org/officeDocument/2006/relationships/image" Target="../media/image22.png"/><Relationship Id="rId15" Type="http://schemas.openxmlformats.org/officeDocument/2006/relationships/image" Target="../media/image23.png"/><Relationship Id="rId16" Type="http://schemas.openxmlformats.org/officeDocument/2006/relationships/image" Target="../media/image33.png"/><Relationship Id="rId17" Type="http://schemas.openxmlformats.org/officeDocument/2006/relationships/image" Target="../media/image34.png"/><Relationship Id="rId18" Type="http://schemas.openxmlformats.org/officeDocument/2006/relationships/image" Target="../media/image35.png"/><Relationship Id="rId19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9.png"/><Relationship Id="rId12" Type="http://schemas.openxmlformats.org/officeDocument/2006/relationships/image" Target="../media/image20.png"/><Relationship Id="rId13" Type="http://schemas.openxmlformats.org/officeDocument/2006/relationships/image" Target="../media/image21.png"/><Relationship Id="rId14" Type="http://schemas.openxmlformats.org/officeDocument/2006/relationships/image" Target="../media/image22.png"/><Relationship Id="rId15" Type="http://schemas.openxmlformats.org/officeDocument/2006/relationships/image" Target="../media/image23.png"/><Relationship Id="rId16" Type="http://schemas.openxmlformats.org/officeDocument/2006/relationships/image" Target="../media/image38.png"/><Relationship Id="rId17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Relationship Id="rId9" Type="http://schemas.openxmlformats.org/officeDocument/2006/relationships/image" Target="../media/image15.png"/><Relationship Id="rId10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9.png"/><Relationship Id="rId12" Type="http://schemas.openxmlformats.org/officeDocument/2006/relationships/image" Target="../media/image20.png"/><Relationship Id="rId13" Type="http://schemas.openxmlformats.org/officeDocument/2006/relationships/image" Target="../media/image21.png"/><Relationship Id="rId14" Type="http://schemas.openxmlformats.org/officeDocument/2006/relationships/image" Target="../media/image22.png"/><Relationship Id="rId15" Type="http://schemas.openxmlformats.org/officeDocument/2006/relationships/image" Target="../media/image23.png"/><Relationship Id="rId16" Type="http://schemas.openxmlformats.org/officeDocument/2006/relationships/image" Target="../media/image40.png"/><Relationship Id="rId17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Relationship Id="rId9" Type="http://schemas.openxmlformats.org/officeDocument/2006/relationships/image" Target="../media/image15.png"/><Relationship Id="rId10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9.png"/><Relationship Id="rId12" Type="http://schemas.openxmlformats.org/officeDocument/2006/relationships/image" Target="../media/image20.png"/><Relationship Id="rId13" Type="http://schemas.openxmlformats.org/officeDocument/2006/relationships/image" Target="../media/image21.png"/><Relationship Id="rId14" Type="http://schemas.openxmlformats.org/officeDocument/2006/relationships/image" Target="../media/image22.png"/><Relationship Id="rId15" Type="http://schemas.openxmlformats.org/officeDocument/2006/relationships/image" Target="../media/image23.png"/><Relationship Id="rId16" Type="http://schemas.openxmlformats.org/officeDocument/2006/relationships/image" Target="../media/image42.png"/><Relationship Id="rId17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Relationship Id="rId9" Type="http://schemas.openxmlformats.org/officeDocument/2006/relationships/image" Target="../media/image15.png"/><Relationship Id="rId10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CN" dirty="0" smtClean="0"/>
              <a:t>SAAS</a:t>
            </a:r>
            <a:r>
              <a:rPr kumimoji="1" lang="zh-CN" altLang="en-US" dirty="0" smtClean="0"/>
              <a:t>前端界面</a:t>
            </a:r>
            <a:endParaRPr kumimoji="1"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zh-CN" dirty="0" smtClean="0">
                <a:solidFill>
                  <a:schemeClr val="tx1"/>
                </a:solidFill>
              </a:rPr>
              <a:t>2017</a:t>
            </a:r>
            <a:r>
              <a:rPr kumimoji="1" lang="zh-CN" altLang="en-US" dirty="0" smtClean="0">
                <a:solidFill>
                  <a:schemeClr val="tx1"/>
                </a:solidFill>
              </a:rPr>
              <a:t>年</a:t>
            </a:r>
            <a:r>
              <a:rPr kumimoji="1" lang="en-US" altLang="zh-CN" dirty="0" smtClean="0">
                <a:solidFill>
                  <a:schemeClr val="tx1"/>
                </a:solidFill>
              </a:rPr>
              <a:t>3</a:t>
            </a:r>
            <a:r>
              <a:rPr kumimoji="1" lang="zh-CN" altLang="en-US" dirty="0" smtClean="0">
                <a:solidFill>
                  <a:schemeClr val="tx1"/>
                </a:solidFill>
              </a:rPr>
              <a:t>月</a:t>
            </a:r>
            <a:r>
              <a:rPr kumimoji="1" lang="en-US" altLang="zh-CN" dirty="0" smtClean="0">
                <a:solidFill>
                  <a:schemeClr val="tx1"/>
                </a:solidFill>
              </a:rPr>
              <a:t>16</a:t>
            </a:r>
            <a:r>
              <a:rPr kumimoji="1" lang="zh-CN" altLang="en-US" dirty="0" smtClean="0">
                <a:solidFill>
                  <a:schemeClr val="tx1"/>
                </a:solidFill>
              </a:rPr>
              <a:t>日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6421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666" y="348392"/>
            <a:ext cx="10655300" cy="62103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2850" y="1606550"/>
            <a:ext cx="495300" cy="4445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1750" y="2298700"/>
            <a:ext cx="495300" cy="4445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5550" y="2990850"/>
            <a:ext cx="495300" cy="4445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1750" y="3625850"/>
            <a:ext cx="495300" cy="4445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050" y="4273550"/>
            <a:ext cx="495300" cy="4445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1750" y="4959350"/>
            <a:ext cx="495300" cy="44450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050" y="5600700"/>
            <a:ext cx="495300" cy="44450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2550" y="6248400"/>
            <a:ext cx="495300" cy="28575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666" y="922083"/>
            <a:ext cx="1638300" cy="610107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066" y="1540382"/>
            <a:ext cx="1612900" cy="680304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6050" y="1623505"/>
            <a:ext cx="317500" cy="317500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1041400" y="1023067"/>
            <a:ext cx="111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设备监控</a:t>
            </a:r>
            <a:endParaRPr kumimoji="1" lang="zh-CN" altLang="en-US" dirty="0"/>
          </a:p>
        </p:txBody>
      </p:sp>
      <p:sp>
        <p:nvSpPr>
          <p:cNvPr id="21" name="文本框 20"/>
          <p:cNvSpPr txBox="1"/>
          <p:nvPr/>
        </p:nvSpPr>
        <p:spPr>
          <a:xfrm>
            <a:off x="1023684" y="1717155"/>
            <a:ext cx="111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报警中心</a:t>
            </a:r>
            <a:endParaRPr kumimoji="1" lang="zh-CN" altLang="en-US" dirty="0"/>
          </a:p>
        </p:txBody>
      </p:sp>
      <p:sp>
        <p:nvSpPr>
          <p:cNvPr id="2" name="矩形 1"/>
          <p:cNvSpPr/>
          <p:nvPr/>
        </p:nvSpPr>
        <p:spPr>
          <a:xfrm>
            <a:off x="2539352" y="1023067"/>
            <a:ext cx="8736227" cy="542468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2599591" y="1079541"/>
            <a:ext cx="1173892" cy="369332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/>
              <a:t>活跃报警</a:t>
            </a:r>
            <a:endParaRPr kumimoji="1" lang="zh-CN" altLang="en-US" sz="1400" dirty="0"/>
          </a:p>
        </p:txBody>
      </p:sp>
      <p:sp>
        <p:nvSpPr>
          <p:cNvPr id="22" name="矩形 21"/>
          <p:cNvSpPr/>
          <p:nvPr/>
        </p:nvSpPr>
        <p:spPr>
          <a:xfrm>
            <a:off x="3960036" y="1079541"/>
            <a:ext cx="1173892" cy="369332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solidFill>
                  <a:schemeClr val="bg1"/>
                </a:solidFill>
              </a:rPr>
              <a:t>历史报警</a:t>
            </a:r>
            <a:endParaRPr kumimoji="1"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2596292" y="1448873"/>
            <a:ext cx="8570917" cy="4829479"/>
          </a:xfrm>
          <a:prstGeom prst="rect">
            <a:avLst/>
          </a:prstGeom>
          <a:noFill/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400" dirty="0"/>
          </a:p>
        </p:txBody>
      </p:sp>
      <p:graphicFrame>
        <p:nvGraphicFramePr>
          <p:cNvPr id="24" name="表格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7124135"/>
              </p:ext>
            </p:extLst>
          </p:nvPr>
        </p:nvGraphicFramePr>
        <p:xfrm>
          <a:off x="3055924" y="2298700"/>
          <a:ext cx="7645027" cy="3450243"/>
        </p:xfrm>
        <a:graphic>
          <a:graphicData uri="http://schemas.openxmlformats.org/drawingml/2006/table">
            <a:tbl>
              <a:tblPr bandRow="1">
                <a:tableStyleId>{3B4B98B0-60AC-42C2-AFA5-B58CD77FA1E5}</a:tableStyleId>
              </a:tblPr>
              <a:tblGrid>
                <a:gridCol w="669799"/>
                <a:gridCol w="985645"/>
                <a:gridCol w="862439"/>
                <a:gridCol w="936363"/>
                <a:gridCol w="1047248"/>
                <a:gridCol w="971537"/>
                <a:gridCol w="1085998"/>
                <a:gridCol w="1085998"/>
              </a:tblGrid>
              <a:tr h="33363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50" dirty="0" smtClean="0">
                          <a:solidFill>
                            <a:schemeClr val="bg1"/>
                          </a:solidFill>
                        </a:rPr>
                        <a:t>序号</a:t>
                      </a:r>
                      <a:endParaRPr lang="zh-CN" altLang="en-US" sz="105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R>
                      <a:noFill/>
                    </a:lnR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dirty="0" smtClean="0">
                          <a:solidFill>
                            <a:schemeClr val="bg1"/>
                          </a:solidFill>
                        </a:rPr>
                        <a:t>报警时间</a:t>
                      </a:r>
                      <a:endParaRPr lang="zh-CN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dirty="0" smtClean="0">
                          <a:solidFill>
                            <a:schemeClr val="bg1"/>
                          </a:solidFill>
                        </a:rPr>
                        <a:t>设备编号</a:t>
                      </a:r>
                      <a:endParaRPr lang="zh-CN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000" dirty="0" smtClean="0">
                          <a:solidFill>
                            <a:schemeClr val="bg1"/>
                          </a:solidFill>
                        </a:rPr>
                        <a:t>设备名称</a:t>
                      </a:r>
                    </a:p>
                    <a:p>
                      <a:pPr algn="ctr"/>
                      <a:endParaRPr lang="zh-CN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000" dirty="0" smtClean="0">
                          <a:solidFill>
                            <a:schemeClr val="bg1"/>
                          </a:solidFill>
                        </a:rPr>
                        <a:t>报警内容</a:t>
                      </a:r>
                      <a:endParaRPr lang="zh-CN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000" dirty="0" smtClean="0">
                          <a:solidFill>
                            <a:schemeClr val="bg1"/>
                          </a:solidFill>
                        </a:rPr>
                        <a:t>报警等级</a:t>
                      </a:r>
                      <a:endParaRPr lang="zh-CN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000" dirty="0" smtClean="0">
                          <a:solidFill>
                            <a:schemeClr val="bg1"/>
                          </a:solidFill>
                        </a:rPr>
                        <a:t>报警状态</a:t>
                      </a:r>
                      <a:endParaRPr lang="zh-CN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000" dirty="0" smtClean="0">
                          <a:solidFill>
                            <a:schemeClr val="bg1"/>
                          </a:solidFill>
                        </a:rPr>
                        <a:t>操作</a:t>
                      </a:r>
                      <a:endParaRPr lang="zh-CN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B>
                      <a:noFill/>
                    </a:lnB>
                  </a:tcPr>
                </a:tc>
              </a:tr>
              <a:tr h="28335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zh-CN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 smtClean="0">
                          <a:solidFill>
                            <a:schemeClr val="bg1"/>
                          </a:solidFill>
                        </a:rPr>
                        <a:t>2017-03-10</a:t>
                      </a:r>
                      <a:r>
                        <a:rPr lang="zh-CN" altLang="en-US" sz="100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zh-CN" sz="1000" dirty="0" smtClean="0">
                          <a:solidFill>
                            <a:schemeClr val="bg1"/>
                          </a:solidFill>
                        </a:rPr>
                        <a:t>12</a:t>
                      </a:r>
                      <a:r>
                        <a:rPr lang="zh-CN" altLang="en-US" sz="1000" dirty="0" smtClean="0">
                          <a:solidFill>
                            <a:schemeClr val="bg1"/>
                          </a:solidFill>
                        </a:rPr>
                        <a:t>：</a:t>
                      </a:r>
                      <a:r>
                        <a:rPr lang="en-US" altLang="zh-CN" sz="1000" dirty="0" smtClean="0">
                          <a:solidFill>
                            <a:schemeClr val="bg1"/>
                          </a:solidFill>
                        </a:rPr>
                        <a:t>23</a:t>
                      </a:r>
                      <a:r>
                        <a:rPr lang="zh-CN" altLang="en-US" sz="1000" dirty="0" smtClean="0">
                          <a:solidFill>
                            <a:schemeClr val="bg1"/>
                          </a:solidFill>
                        </a:rPr>
                        <a:t>：</a:t>
                      </a:r>
                      <a:r>
                        <a:rPr lang="en-US" altLang="zh-CN" sz="1000" dirty="0" smtClean="0">
                          <a:solidFill>
                            <a:schemeClr val="bg1"/>
                          </a:solidFill>
                        </a:rPr>
                        <a:t>00</a:t>
                      </a:r>
                      <a:endParaRPr lang="zh-CN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 smtClean="0">
                          <a:solidFill>
                            <a:schemeClr val="bg1"/>
                          </a:solidFill>
                        </a:rPr>
                        <a:t>CXO998</a:t>
                      </a:r>
                      <a:endParaRPr lang="zh-CN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dirty="0" smtClean="0">
                          <a:solidFill>
                            <a:schemeClr val="bg1"/>
                          </a:solidFill>
                        </a:rPr>
                        <a:t>设备</a:t>
                      </a:r>
                      <a:r>
                        <a:rPr lang="en-US" altLang="zh-CN" sz="1000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zh-CN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dirty="0" smtClean="0">
                          <a:solidFill>
                            <a:schemeClr val="bg1"/>
                          </a:solidFill>
                        </a:rPr>
                        <a:t>超出阈值</a:t>
                      </a:r>
                      <a:endParaRPr lang="zh-CN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dirty="0" smtClean="0">
                          <a:solidFill>
                            <a:schemeClr val="bg1"/>
                          </a:solidFill>
                        </a:rPr>
                        <a:t>高</a:t>
                      </a:r>
                      <a:endParaRPr lang="zh-CN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dirty="0" smtClean="0">
                          <a:solidFill>
                            <a:schemeClr val="bg1"/>
                          </a:solidFill>
                        </a:rPr>
                        <a:t>未确认</a:t>
                      </a:r>
                      <a:endParaRPr lang="zh-CN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8243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 smtClean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zh-CN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dirty="0" smtClean="0">
                          <a:solidFill>
                            <a:schemeClr val="bg1"/>
                          </a:solidFill>
                        </a:rPr>
                        <a:t>2017-03-10</a:t>
                      </a:r>
                      <a:r>
                        <a:rPr lang="zh-CN" altLang="en-US" sz="100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zh-CN" sz="1000" dirty="0" smtClean="0">
                          <a:solidFill>
                            <a:schemeClr val="bg1"/>
                          </a:solidFill>
                        </a:rPr>
                        <a:t>12</a:t>
                      </a:r>
                      <a:r>
                        <a:rPr lang="zh-CN" altLang="en-US" sz="1000" dirty="0" smtClean="0">
                          <a:solidFill>
                            <a:schemeClr val="bg1"/>
                          </a:solidFill>
                        </a:rPr>
                        <a:t>：</a:t>
                      </a:r>
                      <a:r>
                        <a:rPr lang="en-US" altLang="zh-CN" sz="1000" dirty="0" smtClean="0">
                          <a:solidFill>
                            <a:schemeClr val="bg1"/>
                          </a:solidFill>
                        </a:rPr>
                        <a:t>23</a:t>
                      </a:r>
                      <a:r>
                        <a:rPr lang="zh-CN" altLang="en-US" sz="1000" dirty="0" smtClean="0">
                          <a:solidFill>
                            <a:schemeClr val="bg1"/>
                          </a:solidFill>
                        </a:rPr>
                        <a:t>：</a:t>
                      </a:r>
                      <a:r>
                        <a:rPr lang="en-US" altLang="zh-CN" sz="1000" dirty="0" smtClean="0">
                          <a:solidFill>
                            <a:schemeClr val="bg1"/>
                          </a:solidFill>
                        </a:rPr>
                        <a:t>00</a:t>
                      </a:r>
                      <a:endParaRPr lang="zh-CN" altLang="en-US" sz="1000" dirty="0" smtClean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 smtClean="0">
                          <a:solidFill>
                            <a:schemeClr val="bg1"/>
                          </a:solidFill>
                        </a:rPr>
                        <a:t>XSD889</a:t>
                      </a:r>
                      <a:endParaRPr lang="zh-CN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dirty="0" smtClean="0">
                          <a:solidFill>
                            <a:schemeClr val="bg1"/>
                          </a:solidFill>
                        </a:rPr>
                        <a:t>设备</a:t>
                      </a:r>
                      <a:r>
                        <a:rPr lang="en-US" altLang="zh-CN" sz="1000" dirty="0" smtClean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zh-CN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dirty="0" smtClean="0">
                          <a:solidFill>
                            <a:schemeClr val="bg1"/>
                          </a:solidFill>
                        </a:rPr>
                        <a:t>高温</a:t>
                      </a:r>
                      <a:endParaRPr lang="zh-CN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dirty="0" smtClean="0">
                          <a:solidFill>
                            <a:schemeClr val="bg1"/>
                          </a:solidFill>
                        </a:rPr>
                        <a:t>中</a:t>
                      </a:r>
                      <a:endParaRPr lang="zh-CN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dirty="0" smtClean="0">
                          <a:solidFill>
                            <a:schemeClr val="bg1"/>
                          </a:solidFill>
                        </a:rPr>
                        <a:t>未确认</a:t>
                      </a:r>
                      <a:endParaRPr lang="zh-CN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6646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 smtClean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zh-CN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dirty="0" smtClean="0">
                          <a:solidFill>
                            <a:schemeClr val="bg1"/>
                          </a:solidFill>
                        </a:rPr>
                        <a:t>2017-03-10</a:t>
                      </a:r>
                      <a:r>
                        <a:rPr lang="zh-CN" altLang="en-US" sz="100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zh-CN" sz="1000" dirty="0" smtClean="0">
                          <a:solidFill>
                            <a:schemeClr val="bg1"/>
                          </a:solidFill>
                        </a:rPr>
                        <a:t>12</a:t>
                      </a:r>
                      <a:r>
                        <a:rPr lang="zh-CN" altLang="en-US" sz="1000" dirty="0" smtClean="0">
                          <a:solidFill>
                            <a:schemeClr val="bg1"/>
                          </a:solidFill>
                        </a:rPr>
                        <a:t>：</a:t>
                      </a:r>
                      <a:r>
                        <a:rPr lang="en-US" altLang="zh-CN" sz="1000" dirty="0" smtClean="0">
                          <a:solidFill>
                            <a:schemeClr val="bg1"/>
                          </a:solidFill>
                        </a:rPr>
                        <a:t>23</a:t>
                      </a:r>
                      <a:r>
                        <a:rPr lang="zh-CN" altLang="en-US" sz="1000" dirty="0" smtClean="0">
                          <a:solidFill>
                            <a:schemeClr val="bg1"/>
                          </a:solidFill>
                        </a:rPr>
                        <a:t>：</a:t>
                      </a:r>
                      <a:r>
                        <a:rPr lang="en-US" altLang="zh-CN" sz="1000" dirty="0" smtClean="0">
                          <a:solidFill>
                            <a:schemeClr val="bg1"/>
                          </a:solidFill>
                        </a:rPr>
                        <a:t>00</a:t>
                      </a:r>
                      <a:endParaRPr lang="zh-CN" altLang="en-US" sz="1000" dirty="0" smtClean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 smtClean="0">
                          <a:solidFill>
                            <a:schemeClr val="bg1"/>
                          </a:solidFill>
                        </a:rPr>
                        <a:t>SF76GN</a:t>
                      </a:r>
                      <a:endParaRPr lang="zh-CN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dirty="0" smtClean="0">
                          <a:solidFill>
                            <a:schemeClr val="bg1"/>
                          </a:solidFill>
                        </a:rPr>
                        <a:t>设备</a:t>
                      </a:r>
                      <a:r>
                        <a:rPr lang="en-US" altLang="zh-CN" sz="1000" dirty="0" smtClean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zh-CN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dirty="0" smtClean="0">
                          <a:solidFill>
                            <a:schemeClr val="bg1"/>
                          </a:solidFill>
                        </a:rPr>
                        <a:t>高压</a:t>
                      </a:r>
                      <a:endParaRPr lang="zh-CN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dirty="0" smtClean="0">
                          <a:solidFill>
                            <a:schemeClr val="bg1"/>
                          </a:solidFill>
                        </a:rPr>
                        <a:t>高</a:t>
                      </a:r>
                      <a:endParaRPr lang="en-US" altLang="zh-CN" sz="1000" dirty="0" smtClean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dirty="0" smtClean="0">
                          <a:solidFill>
                            <a:schemeClr val="bg1"/>
                          </a:solidFill>
                        </a:rPr>
                        <a:t>未确认</a:t>
                      </a:r>
                      <a:endParaRPr lang="en-US" altLang="zh-CN" sz="1000" dirty="0" smtClean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zh-CN" sz="1000" dirty="0" smtClean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66469">
                <a:tc>
                  <a:txBody>
                    <a:bodyPr/>
                    <a:lstStyle/>
                    <a:p>
                      <a:pPr algn="ctr"/>
                      <a:endParaRPr lang="zh-CN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zh-CN" sz="1000" dirty="0" smtClean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zh-CN" sz="1000" dirty="0" smtClean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zh-CN" sz="1000" dirty="0" smtClean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66469">
                <a:tc>
                  <a:txBody>
                    <a:bodyPr/>
                    <a:lstStyle/>
                    <a:p>
                      <a:pPr algn="ctr"/>
                      <a:endParaRPr lang="zh-CN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zh-CN" sz="1000" dirty="0" smtClean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zh-CN" sz="1000" dirty="0" smtClean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zh-CN" sz="1000" dirty="0" smtClean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66469">
                <a:tc>
                  <a:txBody>
                    <a:bodyPr/>
                    <a:lstStyle/>
                    <a:p>
                      <a:pPr algn="ctr"/>
                      <a:endParaRPr lang="zh-CN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zh-CN" sz="1000" dirty="0" smtClean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zh-CN" sz="1000" dirty="0" smtClean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zh-CN" sz="1000" dirty="0" smtClean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66469">
                <a:tc>
                  <a:txBody>
                    <a:bodyPr/>
                    <a:lstStyle/>
                    <a:p>
                      <a:pPr algn="ctr"/>
                      <a:endParaRPr lang="zh-CN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zh-CN" sz="1000" dirty="0" smtClean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zh-CN" sz="1000" dirty="0" smtClean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zh-CN" sz="1000" dirty="0" smtClean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66469">
                <a:tc>
                  <a:txBody>
                    <a:bodyPr/>
                    <a:lstStyle/>
                    <a:p>
                      <a:pPr algn="ctr"/>
                      <a:endParaRPr lang="zh-CN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zh-CN" sz="1000" dirty="0" smtClean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zh-CN" sz="1000" dirty="0" smtClean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zh-CN" sz="1000" dirty="0" smtClean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66469">
                <a:tc>
                  <a:txBody>
                    <a:bodyPr/>
                    <a:lstStyle/>
                    <a:p>
                      <a:pPr algn="ctr"/>
                      <a:endParaRPr lang="zh-CN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zh-CN" sz="1000" dirty="0" smtClean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zh-CN" sz="1000" dirty="0" smtClean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zh-CN" sz="1000" dirty="0" smtClean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66469">
                <a:tc>
                  <a:txBody>
                    <a:bodyPr/>
                    <a:lstStyle/>
                    <a:p>
                      <a:pPr algn="ctr"/>
                      <a:endParaRPr lang="zh-CN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R>
                      <a:noFill/>
                    </a:lnR>
                    <a:lnT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zh-CN" sz="1000" dirty="0" smtClean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zh-CN" sz="1000" dirty="0" smtClean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zh-CN" sz="1000" dirty="0" smtClean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T>
                      <a:noFill/>
                    </a:lnT>
                  </a:tcPr>
                </a:tc>
              </a:tr>
            </a:tbl>
          </a:graphicData>
        </a:graphic>
      </p:graphicFrame>
      <p:pic>
        <p:nvPicPr>
          <p:cNvPr id="25" name="图片 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85348" y="5888575"/>
            <a:ext cx="1727200" cy="266700"/>
          </a:xfrm>
          <a:prstGeom prst="rect">
            <a:avLst/>
          </a:prstGeom>
        </p:spPr>
      </p:pic>
      <p:sp>
        <p:nvSpPr>
          <p:cNvPr id="4" name="圆角矩形 3"/>
          <p:cNvSpPr/>
          <p:nvPr/>
        </p:nvSpPr>
        <p:spPr>
          <a:xfrm>
            <a:off x="9937901" y="2789612"/>
            <a:ext cx="441775" cy="201238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900" dirty="0" smtClean="0"/>
              <a:t>确认</a:t>
            </a:r>
            <a:endParaRPr kumimoji="1" lang="zh-CN" altLang="en-US" sz="900" dirty="0"/>
          </a:p>
        </p:txBody>
      </p:sp>
      <p:sp>
        <p:nvSpPr>
          <p:cNvPr id="26" name="圆角矩形 25"/>
          <p:cNvSpPr/>
          <p:nvPr/>
        </p:nvSpPr>
        <p:spPr>
          <a:xfrm>
            <a:off x="9937901" y="3134122"/>
            <a:ext cx="441775" cy="201238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900" dirty="0" smtClean="0"/>
              <a:t>确认</a:t>
            </a:r>
            <a:endParaRPr kumimoji="1" lang="zh-CN" altLang="en-US" sz="900" dirty="0"/>
          </a:p>
        </p:txBody>
      </p:sp>
      <p:sp>
        <p:nvSpPr>
          <p:cNvPr id="27" name="圆角矩形 26"/>
          <p:cNvSpPr/>
          <p:nvPr/>
        </p:nvSpPr>
        <p:spPr>
          <a:xfrm>
            <a:off x="9937901" y="3520262"/>
            <a:ext cx="441775" cy="201238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900" dirty="0" smtClean="0"/>
              <a:t>确认</a:t>
            </a:r>
            <a:endParaRPr kumimoji="1" lang="zh-CN" altLang="en-US" sz="900" dirty="0"/>
          </a:p>
        </p:txBody>
      </p:sp>
      <p:sp>
        <p:nvSpPr>
          <p:cNvPr id="31" name="圆角矩形 30"/>
          <p:cNvSpPr/>
          <p:nvPr/>
        </p:nvSpPr>
        <p:spPr>
          <a:xfrm>
            <a:off x="4044468" y="1741869"/>
            <a:ext cx="5816227" cy="261610"/>
          </a:xfrm>
          <a:prstGeom prst="roundRect">
            <a:avLst/>
          </a:prstGeom>
          <a:solidFill>
            <a:schemeClr val="tx1"/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4032111" y="1755219"/>
            <a:ext cx="146892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100" dirty="0" smtClean="0">
                <a:solidFill>
                  <a:schemeClr val="bg1"/>
                </a:solidFill>
              </a:rPr>
              <a:t>设备编号：</a:t>
            </a:r>
            <a:r>
              <a:rPr kumimoji="1" lang="zh-CN" altLang="en-US" sz="1100" dirty="0" smtClean="0">
                <a:solidFill>
                  <a:schemeClr val="tx1">
                    <a:lumMod val="50000"/>
                  </a:schemeClr>
                </a:solidFill>
              </a:rPr>
              <a:t>默认</a:t>
            </a:r>
            <a:endParaRPr kumimoji="1" lang="zh-CN" altLang="en-US" sz="11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5621759" y="1747755"/>
            <a:ext cx="16703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100" dirty="0" smtClean="0">
                <a:solidFill>
                  <a:schemeClr val="bg1"/>
                </a:solidFill>
              </a:rPr>
              <a:t>设备名称：</a:t>
            </a:r>
            <a:r>
              <a:rPr kumimoji="1" lang="zh-CN" altLang="en-US" sz="1100" dirty="0" smtClean="0">
                <a:solidFill>
                  <a:schemeClr val="tx1">
                    <a:lumMod val="50000"/>
                  </a:schemeClr>
                </a:solidFill>
              </a:rPr>
              <a:t>默认</a:t>
            </a:r>
            <a:endParaRPr kumimoji="1" lang="zh-CN" altLang="en-US" sz="11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7612548" y="1741869"/>
            <a:ext cx="127234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100" dirty="0" smtClean="0">
                <a:solidFill>
                  <a:schemeClr val="bg1"/>
                </a:solidFill>
              </a:rPr>
              <a:t>报警等级：</a:t>
            </a:r>
            <a:r>
              <a:rPr kumimoji="1" lang="zh-CN" altLang="en-US" sz="1100" dirty="0" smtClean="0">
                <a:solidFill>
                  <a:schemeClr val="tx1">
                    <a:lumMod val="50000"/>
                  </a:schemeClr>
                </a:solidFill>
              </a:rPr>
              <a:t>默认</a:t>
            </a:r>
            <a:endParaRPr kumimoji="1" lang="zh-CN" altLang="en-US" sz="11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32" name="圆角矩形 31"/>
          <p:cNvSpPr/>
          <p:nvPr/>
        </p:nvSpPr>
        <p:spPr>
          <a:xfrm>
            <a:off x="9082216" y="1748340"/>
            <a:ext cx="790836" cy="261610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/>
              <a:t>筛选</a:t>
            </a:r>
            <a:endParaRPr kumimoji="1" lang="zh-CN" altLang="en-US" sz="1400" dirty="0"/>
          </a:p>
        </p:txBody>
      </p:sp>
      <p:sp>
        <p:nvSpPr>
          <p:cNvPr id="33" name="三角形 32"/>
          <p:cNvSpPr/>
          <p:nvPr/>
        </p:nvSpPr>
        <p:spPr>
          <a:xfrm flipV="1">
            <a:off x="5517935" y="1858256"/>
            <a:ext cx="72058" cy="6458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4" name="三角形 33"/>
          <p:cNvSpPr/>
          <p:nvPr/>
        </p:nvSpPr>
        <p:spPr>
          <a:xfrm flipV="1">
            <a:off x="7412802" y="1858255"/>
            <a:ext cx="55860" cy="64579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5" name="三角形 34"/>
          <p:cNvSpPr/>
          <p:nvPr/>
        </p:nvSpPr>
        <p:spPr>
          <a:xfrm flipV="1">
            <a:off x="8782982" y="1840384"/>
            <a:ext cx="72058" cy="6458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6" name="矩形 35"/>
          <p:cNvSpPr/>
          <p:nvPr/>
        </p:nvSpPr>
        <p:spPr>
          <a:xfrm>
            <a:off x="3465347" y="346745"/>
            <a:ext cx="1034463" cy="577516"/>
          </a:xfrm>
          <a:prstGeom prst="rect">
            <a:avLst/>
          </a:prstGeom>
          <a:solidFill>
            <a:schemeClr val="bg1">
              <a:lumMod val="65000"/>
              <a:lumOff val="35000"/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8614200" y="4144657"/>
            <a:ext cx="2492990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900" dirty="0">
                <a:solidFill>
                  <a:srgbClr val="00B050"/>
                </a:solidFill>
                <a:latin typeface="PingFangSC-Regular" charset="-122"/>
                <a:ea typeface="PingFangSC-Regular" charset="-122"/>
              </a:rPr>
              <a:t>备制造商不能确认报警，设备用户能确认报警</a:t>
            </a:r>
            <a:endParaRPr lang="zh-CN" altLang="en-US" sz="9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1348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666" y="348392"/>
            <a:ext cx="10655300" cy="62103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2850" y="1606550"/>
            <a:ext cx="495300" cy="4445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1750" y="2298700"/>
            <a:ext cx="495300" cy="4445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5550" y="2990850"/>
            <a:ext cx="495300" cy="4445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1750" y="3625850"/>
            <a:ext cx="495300" cy="4445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050" y="4273550"/>
            <a:ext cx="495300" cy="4445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1750" y="4959350"/>
            <a:ext cx="495300" cy="44450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050" y="5600700"/>
            <a:ext cx="495300" cy="44450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2550" y="6248400"/>
            <a:ext cx="495300" cy="28575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666" y="922083"/>
            <a:ext cx="1638300" cy="610107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066" y="1540382"/>
            <a:ext cx="1612900" cy="680304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6050" y="1623505"/>
            <a:ext cx="317500" cy="317500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1041400" y="1023067"/>
            <a:ext cx="111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设备监控</a:t>
            </a:r>
            <a:endParaRPr kumimoji="1" lang="zh-CN" altLang="en-US" dirty="0"/>
          </a:p>
        </p:txBody>
      </p:sp>
      <p:sp>
        <p:nvSpPr>
          <p:cNvPr id="21" name="文本框 20"/>
          <p:cNvSpPr txBox="1"/>
          <p:nvPr/>
        </p:nvSpPr>
        <p:spPr>
          <a:xfrm>
            <a:off x="1023684" y="1717155"/>
            <a:ext cx="111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报警中心</a:t>
            </a:r>
            <a:endParaRPr kumimoji="1" lang="zh-CN" altLang="en-US" dirty="0"/>
          </a:p>
        </p:txBody>
      </p:sp>
      <p:sp>
        <p:nvSpPr>
          <p:cNvPr id="2" name="矩形 1"/>
          <p:cNvSpPr/>
          <p:nvPr/>
        </p:nvSpPr>
        <p:spPr>
          <a:xfrm>
            <a:off x="2539352" y="1023067"/>
            <a:ext cx="8736227" cy="542468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2599591" y="1079541"/>
            <a:ext cx="1173892" cy="369332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solidFill>
                  <a:schemeClr val="bg1"/>
                </a:solidFill>
              </a:rPr>
              <a:t>活跃报警</a:t>
            </a:r>
            <a:endParaRPr kumimoji="1"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3960036" y="1079541"/>
            <a:ext cx="1173892" cy="369332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solidFill>
                  <a:schemeClr val="tx1"/>
                </a:solidFill>
              </a:rPr>
              <a:t>历史报警</a:t>
            </a:r>
            <a:endParaRPr kumimoji="1"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2596292" y="1448873"/>
            <a:ext cx="8570917" cy="4998876"/>
          </a:xfrm>
          <a:prstGeom prst="rect">
            <a:avLst/>
          </a:prstGeom>
          <a:noFill/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400" dirty="0"/>
          </a:p>
        </p:txBody>
      </p:sp>
      <p:graphicFrame>
        <p:nvGraphicFramePr>
          <p:cNvPr id="24" name="表格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3945924"/>
              </p:ext>
            </p:extLst>
          </p:nvPr>
        </p:nvGraphicFramePr>
        <p:xfrm>
          <a:off x="3055924" y="2691305"/>
          <a:ext cx="7645027" cy="3240156"/>
        </p:xfrm>
        <a:graphic>
          <a:graphicData uri="http://schemas.openxmlformats.org/drawingml/2006/table">
            <a:tbl>
              <a:tblPr bandRow="1">
                <a:tableStyleId>{3B4B98B0-60AC-42C2-AFA5-B58CD77FA1E5}</a:tableStyleId>
              </a:tblPr>
              <a:tblGrid>
                <a:gridCol w="669799"/>
                <a:gridCol w="985645"/>
                <a:gridCol w="862439"/>
                <a:gridCol w="936363"/>
                <a:gridCol w="1047248"/>
                <a:gridCol w="971537"/>
                <a:gridCol w="1085998"/>
                <a:gridCol w="1085998"/>
              </a:tblGrid>
              <a:tr h="40325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50" dirty="0" smtClean="0">
                          <a:solidFill>
                            <a:schemeClr val="bg1"/>
                          </a:solidFill>
                        </a:rPr>
                        <a:t>序号</a:t>
                      </a:r>
                      <a:endParaRPr lang="zh-CN" altLang="en-US" sz="105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R>
                      <a:noFill/>
                    </a:lnR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dirty="0" smtClean="0">
                          <a:solidFill>
                            <a:schemeClr val="bg1"/>
                          </a:solidFill>
                        </a:rPr>
                        <a:t>报警时间</a:t>
                      </a:r>
                      <a:endParaRPr lang="zh-CN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dirty="0" smtClean="0">
                          <a:solidFill>
                            <a:schemeClr val="bg1"/>
                          </a:solidFill>
                        </a:rPr>
                        <a:t>设备编号</a:t>
                      </a:r>
                      <a:endParaRPr lang="zh-CN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000" dirty="0" smtClean="0">
                          <a:solidFill>
                            <a:schemeClr val="bg1"/>
                          </a:solidFill>
                        </a:rPr>
                        <a:t>设备名称</a:t>
                      </a:r>
                    </a:p>
                    <a:p>
                      <a:pPr algn="ctr"/>
                      <a:endParaRPr lang="zh-CN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000" dirty="0" smtClean="0">
                          <a:solidFill>
                            <a:schemeClr val="bg1"/>
                          </a:solidFill>
                        </a:rPr>
                        <a:t>报警内容</a:t>
                      </a:r>
                      <a:endParaRPr lang="zh-CN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000" dirty="0" smtClean="0">
                          <a:solidFill>
                            <a:schemeClr val="bg1"/>
                          </a:solidFill>
                        </a:rPr>
                        <a:t>报警等级</a:t>
                      </a:r>
                      <a:endParaRPr lang="zh-CN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000" dirty="0" smtClean="0">
                          <a:solidFill>
                            <a:schemeClr val="bg1"/>
                          </a:solidFill>
                        </a:rPr>
                        <a:t>报警状态</a:t>
                      </a:r>
                      <a:endParaRPr lang="zh-CN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000" dirty="0" smtClean="0">
                          <a:solidFill>
                            <a:schemeClr val="bg1"/>
                          </a:solidFill>
                        </a:rPr>
                        <a:t>操作</a:t>
                      </a:r>
                      <a:endParaRPr lang="zh-CN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B>
                      <a:noFill/>
                    </a:lnB>
                  </a:tcPr>
                </a:tc>
              </a:tr>
              <a:tr h="40325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zh-CN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 smtClean="0">
                          <a:solidFill>
                            <a:schemeClr val="bg1"/>
                          </a:solidFill>
                        </a:rPr>
                        <a:t>2017-03-10</a:t>
                      </a:r>
                      <a:r>
                        <a:rPr lang="zh-CN" altLang="en-US" sz="100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zh-CN" sz="1000" dirty="0" smtClean="0">
                          <a:solidFill>
                            <a:schemeClr val="bg1"/>
                          </a:solidFill>
                        </a:rPr>
                        <a:t>12</a:t>
                      </a:r>
                      <a:r>
                        <a:rPr lang="zh-CN" altLang="en-US" sz="1000" dirty="0" smtClean="0">
                          <a:solidFill>
                            <a:schemeClr val="bg1"/>
                          </a:solidFill>
                        </a:rPr>
                        <a:t>：</a:t>
                      </a:r>
                      <a:r>
                        <a:rPr lang="en-US" altLang="zh-CN" sz="1000" dirty="0" smtClean="0">
                          <a:solidFill>
                            <a:schemeClr val="bg1"/>
                          </a:solidFill>
                        </a:rPr>
                        <a:t>23</a:t>
                      </a:r>
                      <a:r>
                        <a:rPr lang="zh-CN" altLang="en-US" sz="1000" dirty="0" smtClean="0">
                          <a:solidFill>
                            <a:schemeClr val="bg1"/>
                          </a:solidFill>
                        </a:rPr>
                        <a:t>：</a:t>
                      </a:r>
                      <a:r>
                        <a:rPr lang="en-US" altLang="zh-CN" sz="1000" dirty="0" smtClean="0">
                          <a:solidFill>
                            <a:schemeClr val="bg1"/>
                          </a:solidFill>
                        </a:rPr>
                        <a:t>00</a:t>
                      </a:r>
                      <a:endParaRPr lang="zh-CN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 smtClean="0">
                          <a:solidFill>
                            <a:schemeClr val="bg1"/>
                          </a:solidFill>
                        </a:rPr>
                        <a:t>CXO998</a:t>
                      </a:r>
                      <a:endParaRPr lang="zh-CN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dirty="0" smtClean="0">
                          <a:solidFill>
                            <a:schemeClr val="bg1"/>
                          </a:solidFill>
                        </a:rPr>
                        <a:t>设备</a:t>
                      </a:r>
                      <a:r>
                        <a:rPr lang="en-US" altLang="zh-CN" sz="1000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zh-CN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dirty="0" smtClean="0">
                          <a:solidFill>
                            <a:schemeClr val="bg1"/>
                          </a:solidFill>
                        </a:rPr>
                        <a:t>超出阈值</a:t>
                      </a:r>
                      <a:endParaRPr lang="zh-CN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dirty="0" smtClean="0">
                          <a:solidFill>
                            <a:schemeClr val="bg1"/>
                          </a:solidFill>
                        </a:rPr>
                        <a:t>高</a:t>
                      </a:r>
                      <a:endParaRPr lang="zh-CN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dirty="0" smtClean="0">
                          <a:solidFill>
                            <a:schemeClr val="bg1"/>
                          </a:solidFill>
                        </a:rPr>
                        <a:t>未确认</a:t>
                      </a:r>
                      <a:endParaRPr lang="zh-CN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0325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 smtClean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zh-CN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dirty="0" smtClean="0">
                          <a:solidFill>
                            <a:schemeClr val="bg1"/>
                          </a:solidFill>
                        </a:rPr>
                        <a:t>2017-03-10</a:t>
                      </a:r>
                      <a:r>
                        <a:rPr lang="zh-CN" altLang="en-US" sz="100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zh-CN" sz="1000" dirty="0" smtClean="0">
                          <a:solidFill>
                            <a:schemeClr val="bg1"/>
                          </a:solidFill>
                        </a:rPr>
                        <a:t>12</a:t>
                      </a:r>
                      <a:r>
                        <a:rPr lang="zh-CN" altLang="en-US" sz="1000" dirty="0" smtClean="0">
                          <a:solidFill>
                            <a:schemeClr val="bg1"/>
                          </a:solidFill>
                        </a:rPr>
                        <a:t>：</a:t>
                      </a:r>
                      <a:r>
                        <a:rPr lang="en-US" altLang="zh-CN" sz="1000" dirty="0" smtClean="0">
                          <a:solidFill>
                            <a:schemeClr val="bg1"/>
                          </a:solidFill>
                        </a:rPr>
                        <a:t>23</a:t>
                      </a:r>
                      <a:r>
                        <a:rPr lang="zh-CN" altLang="en-US" sz="1000" dirty="0" smtClean="0">
                          <a:solidFill>
                            <a:schemeClr val="bg1"/>
                          </a:solidFill>
                        </a:rPr>
                        <a:t>：</a:t>
                      </a:r>
                      <a:r>
                        <a:rPr lang="en-US" altLang="zh-CN" sz="1000" dirty="0" smtClean="0">
                          <a:solidFill>
                            <a:schemeClr val="bg1"/>
                          </a:solidFill>
                        </a:rPr>
                        <a:t>00</a:t>
                      </a:r>
                      <a:endParaRPr lang="zh-CN" altLang="en-US" sz="1000" dirty="0" smtClean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 smtClean="0">
                          <a:solidFill>
                            <a:schemeClr val="bg1"/>
                          </a:solidFill>
                        </a:rPr>
                        <a:t>XSD889</a:t>
                      </a:r>
                      <a:endParaRPr lang="zh-CN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dirty="0" smtClean="0">
                          <a:solidFill>
                            <a:schemeClr val="bg1"/>
                          </a:solidFill>
                        </a:rPr>
                        <a:t>设备</a:t>
                      </a:r>
                      <a:r>
                        <a:rPr lang="en-US" altLang="zh-CN" sz="1000" dirty="0" smtClean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zh-CN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dirty="0" smtClean="0">
                          <a:solidFill>
                            <a:schemeClr val="bg1"/>
                          </a:solidFill>
                        </a:rPr>
                        <a:t>高温</a:t>
                      </a:r>
                      <a:endParaRPr lang="zh-CN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dirty="0" smtClean="0">
                          <a:solidFill>
                            <a:schemeClr val="bg1"/>
                          </a:solidFill>
                        </a:rPr>
                        <a:t>中</a:t>
                      </a:r>
                      <a:endParaRPr lang="zh-CN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dirty="0" smtClean="0">
                          <a:solidFill>
                            <a:schemeClr val="bg1"/>
                          </a:solidFill>
                        </a:rPr>
                        <a:t>未确认</a:t>
                      </a:r>
                      <a:endParaRPr lang="zh-CN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0325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 smtClean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zh-CN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dirty="0" smtClean="0">
                          <a:solidFill>
                            <a:schemeClr val="bg1"/>
                          </a:solidFill>
                        </a:rPr>
                        <a:t>2017-03-10</a:t>
                      </a:r>
                      <a:r>
                        <a:rPr lang="zh-CN" altLang="en-US" sz="100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zh-CN" sz="1000" dirty="0" smtClean="0">
                          <a:solidFill>
                            <a:schemeClr val="bg1"/>
                          </a:solidFill>
                        </a:rPr>
                        <a:t>12</a:t>
                      </a:r>
                      <a:r>
                        <a:rPr lang="zh-CN" altLang="en-US" sz="1000" dirty="0" smtClean="0">
                          <a:solidFill>
                            <a:schemeClr val="bg1"/>
                          </a:solidFill>
                        </a:rPr>
                        <a:t>：</a:t>
                      </a:r>
                      <a:r>
                        <a:rPr lang="en-US" altLang="zh-CN" sz="1000" dirty="0" smtClean="0">
                          <a:solidFill>
                            <a:schemeClr val="bg1"/>
                          </a:solidFill>
                        </a:rPr>
                        <a:t>23</a:t>
                      </a:r>
                      <a:r>
                        <a:rPr lang="zh-CN" altLang="en-US" sz="1000" dirty="0" smtClean="0">
                          <a:solidFill>
                            <a:schemeClr val="bg1"/>
                          </a:solidFill>
                        </a:rPr>
                        <a:t>：</a:t>
                      </a:r>
                      <a:r>
                        <a:rPr lang="en-US" altLang="zh-CN" sz="1000" dirty="0" smtClean="0">
                          <a:solidFill>
                            <a:schemeClr val="bg1"/>
                          </a:solidFill>
                        </a:rPr>
                        <a:t>00</a:t>
                      </a:r>
                      <a:endParaRPr lang="zh-CN" altLang="en-US" sz="1000" dirty="0" smtClean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 smtClean="0">
                          <a:solidFill>
                            <a:schemeClr val="bg1"/>
                          </a:solidFill>
                        </a:rPr>
                        <a:t>SF76GN</a:t>
                      </a:r>
                      <a:endParaRPr lang="zh-CN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dirty="0" smtClean="0">
                          <a:solidFill>
                            <a:schemeClr val="bg1"/>
                          </a:solidFill>
                        </a:rPr>
                        <a:t>设备</a:t>
                      </a:r>
                      <a:r>
                        <a:rPr lang="en-US" altLang="zh-CN" sz="1000" dirty="0" smtClean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zh-CN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dirty="0" smtClean="0">
                          <a:solidFill>
                            <a:schemeClr val="bg1"/>
                          </a:solidFill>
                        </a:rPr>
                        <a:t>高压</a:t>
                      </a:r>
                      <a:endParaRPr lang="zh-CN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dirty="0" smtClean="0">
                          <a:solidFill>
                            <a:schemeClr val="bg1"/>
                          </a:solidFill>
                        </a:rPr>
                        <a:t>高</a:t>
                      </a:r>
                      <a:endParaRPr lang="en-US" altLang="zh-CN" sz="1000" dirty="0" smtClean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dirty="0" smtClean="0">
                          <a:solidFill>
                            <a:schemeClr val="bg1"/>
                          </a:solidFill>
                        </a:rPr>
                        <a:t>未确认</a:t>
                      </a:r>
                      <a:endParaRPr lang="en-US" altLang="zh-CN" sz="1000" dirty="0" smtClean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zh-CN" sz="1000" dirty="0" smtClean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71188">
                <a:tc>
                  <a:txBody>
                    <a:bodyPr/>
                    <a:lstStyle/>
                    <a:p>
                      <a:pPr algn="ctr"/>
                      <a:endParaRPr lang="zh-CN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zh-CN" sz="1000" dirty="0" smtClean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zh-CN" sz="1000" dirty="0" smtClean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zh-CN" sz="1000" dirty="0" smtClean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71188">
                <a:tc>
                  <a:txBody>
                    <a:bodyPr/>
                    <a:lstStyle/>
                    <a:p>
                      <a:pPr algn="ctr"/>
                      <a:endParaRPr lang="zh-CN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zh-CN" sz="1000" dirty="0" smtClean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zh-CN" sz="1000" dirty="0" smtClean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zh-CN" sz="1000" dirty="0" smtClean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71188">
                <a:tc>
                  <a:txBody>
                    <a:bodyPr/>
                    <a:lstStyle/>
                    <a:p>
                      <a:pPr algn="ctr"/>
                      <a:endParaRPr lang="zh-CN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zh-CN" sz="1000" dirty="0" smtClean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zh-CN" sz="1000" dirty="0" smtClean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zh-CN" sz="1000" dirty="0" smtClean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71188">
                <a:tc>
                  <a:txBody>
                    <a:bodyPr/>
                    <a:lstStyle/>
                    <a:p>
                      <a:pPr algn="ctr"/>
                      <a:endParaRPr lang="zh-CN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zh-CN" sz="1000" dirty="0" smtClean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zh-CN" sz="1000" dirty="0" smtClean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zh-CN" sz="1000" dirty="0" smtClean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71188">
                <a:tc>
                  <a:txBody>
                    <a:bodyPr/>
                    <a:lstStyle/>
                    <a:p>
                      <a:pPr algn="ctr"/>
                      <a:endParaRPr lang="zh-CN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zh-CN" sz="1000" dirty="0" smtClean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zh-CN" sz="1000" dirty="0" smtClean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zh-CN" sz="1000" dirty="0" smtClean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71188">
                <a:tc>
                  <a:txBody>
                    <a:bodyPr/>
                    <a:lstStyle/>
                    <a:p>
                      <a:pPr algn="ctr"/>
                      <a:endParaRPr lang="zh-CN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zh-CN" sz="1000" dirty="0" smtClean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zh-CN" sz="1000" dirty="0" smtClean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zh-CN" sz="1000" dirty="0" smtClean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pic>
        <p:nvPicPr>
          <p:cNvPr id="25" name="图片 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71121" y="6057623"/>
            <a:ext cx="1727200" cy="266700"/>
          </a:xfrm>
          <a:prstGeom prst="rect">
            <a:avLst/>
          </a:prstGeom>
        </p:spPr>
      </p:pic>
      <p:sp>
        <p:nvSpPr>
          <p:cNvPr id="31" name="圆角矩形 30"/>
          <p:cNvSpPr/>
          <p:nvPr/>
        </p:nvSpPr>
        <p:spPr>
          <a:xfrm>
            <a:off x="3597350" y="1765932"/>
            <a:ext cx="4969139" cy="281459"/>
          </a:xfrm>
          <a:prstGeom prst="roundRect">
            <a:avLst/>
          </a:prstGeom>
          <a:solidFill>
            <a:schemeClr val="tx1"/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3611010" y="1779283"/>
            <a:ext cx="146892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100" dirty="0" smtClean="0">
                <a:solidFill>
                  <a:schemeClr val="bg1"/>
                </a:solidFill>
              </a:rPr>
              <a:t>设备编号：</a:t>
            </a:r>
            <a:r>
              <a:rPr kumimoji="1" lang="zh-CN" altLang="en-US" sz="1100" dirty="0" smtClean="0">
                <a:solidFill>
                  <a:schemeClr val="tx1">
                    <a:lumMod val="50000"/>
                  </a:schemeClr>
                </a:solidFill>
              </a:rPr>
              <a:t>默认</a:t>
            </a:r>
            <a:endParaRPr kumimoji="1" lang="zh-CN" altLang="en-US" sz="11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5069896" y="1794071"/>
            <a:ext cx="16703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100" dirty="0" smtClean="0">
                <a:solidFill>
                  <a:schemeClr val="bg1"/>
                </a:solidFill>
              </a:rPr>
              <a:t>设备名称：</a:t>
            </a:r>
            <a:r>
              <a:rPr kumimoji="1" lang="zh-CN" altLang="en-US" sz="1100" dirty="0" smtClean="0">
                <a:solidFill>
                  <a:schemeClr val="tx1">
                    <a:lumMod val="50000"/>
                  </a:schemeClr>
                </a:solidFill>
              </a:rPr>
              <a:t>默认</a:t>
            </a:r>
            <a:endParaRPr kumimoji="1" lang="zh-CN" altLang="en-US" sz="11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6794397" y="1765933"/>
            <a:ext cx="127234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100" dirty="0" smtClean="0">
                <a:solidFill>
                  <a:schemeClr val="bg1"/>
                </a:solidFill>
              </a:rPr>
              <a:t>报警等级：</a:t>
            </a:r>
            <a:r>
              <a:rPr kumimoji="1" lang="zh-CN" altLang="en-US" sz="1100" dirty="0" smtClean="0">
                <a:solidFill>
                  <a:schemeClr val="tx1">
                    <a:lumMod val="50000"/>
                  </a:schemeClr>
                </a:solidFill>
              </a:rPr>
              <a:t>默认</a:t>
            </a:r>
            <a:endParaRPr kumimoji="1" lang="zh-CN" altLang="en-US" sz="11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32" name="圆角矩形 31"/>
          <p:cNvSpPr/>
          <p:nvPr/>
        </p:nvSpPr>
        <p:spPr>
          <a:xfrm>
            <a:off x="9303999" y="1907711"/>
            <a:ext cx="861279" cy="418974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/>
              <a:t>筛选</a:t>
            </a:r>
            <a:endParaRPr kumimoji="1" lang="zh-CN" altLang="en-US" sz="1400" dirty="0"/>
          </a:p>
        </p:txBody>
      </p:sp>
      <p:sp>
        <p:nvSpPr>
          <p:cNvPr id="33" name="三角形 32"/>
          <p:cNvSpPr/>
          <p:nvPr/>
        </p:nvSpPr>
        <p:spPr>
          <a:xfrm flipV="1">
            <a:off x="4976515" y="1882320"/>
            <a:ext cx="72058" cy="6458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4" name="三角形 33"/>
          <p:cNvSpPr/>
          <p:nvPr/>
        </p:nvSpPr>
        <p:spPr>
          <a:xfrm flipV="1">
            <a:off x="6678861" y="1882319"/>
            <a:ext cx="55860" cy="64579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5" name="三角形 34"/>
          <p:cNvSpPr/>
          <p:nvPr/>
        </p:nvSpPr>
        <p:spPr>
          <a:xfrm flipV="1">
            <a:off x="8265615" y="1876480"/>
            <a:ext cx="72058" cy="6458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7" name="文本框 36"/>
          <p:cNvSpPr txBox="1"/>
          <p:nvPr/>
        </p:nvSpPr>
        <p:spPr>
          <a:xfrm>
            <a:off x="3543624" y="2172367"/>
            <a:ext cx="8172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100" dirty="0" smtClean="0">
                <a:solidFill>
                  <a:schemeClr val="bg1"/>
                </a:solidFill>
              </a:rPr>
              <a:t>起始</a:t>
            </a:r>
            <a:r>
              <a:rPr kumimoji="1" lang="zh-CN" altLang="en-US" sz="1100" smtClean="0">
                <a:solidFill>
                  <a:schemeClr val="bg1"/>
                </a:solidFill>
              </a:rPr>
              <a:t>时间：</a:t>
            </a:r>
            <a:endParaRPr kumimoji="1" lang="zh-CN" altLang="en-US" sz="11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6056837" y="2159619"/>
            <a:ext cx="8677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100" dirty="0" smtClean="0">
                <a:solidFill>
                  <a:schemeClr val="bg1"/>
                </a:solidFill>
              </a:rPr>
              <a:t>结束</a:t>
            </a:r>
            <a:r>
              <a:rPr kumimoji="1" lang="zh-CN" altLang="en-US" sz="1100" smtClean="0">
                <a:solidFill>
                  <a:schemeClr val="bg1"/>
                </a:solidFill>
              </a:rPr>
              <a:t>时间：</a:t>
            </a:r>
            <a:endParaRPr kumimoji="1" lang="zh-CN" altLang="en-US" sz="11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4274192" y="2185426"/>
            <a:ext cx="1674275" cy="262583"/>
          </a:xfrm>
          <a:prstGeom prst="rect">
            <a:avLst/>
          </a:prstGeom>
          <a:noFill/>
          <a:ln>
            <a:solidFill>
              <a:schemeClr val="bg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zh-CN" sz="1100" dirty="0">
                <a:solidFill>
                  <a:schemeClr val="bg1"/>
                </a:solidFill>
              </a:rPr>
              <a:t>2017-03-14</a:t>
            </a:r>
            <a:r>
              <a:rPr kumimoji="1" lang="zh-CN" altLang="en-US" sz="1100" dirty="0">
                <a:solidFill>
                  <a:schemeClr val="bg1"/>
                </a:solidFill>
              </a:rPr>
              <a:t> </a:t>
            </a:r>
            <a:r>
              <a:rPr kumimoji="1" lang="en-US" altLang="zh-CN" sz="1100" dirty="0">
                <a:solidFill>
                  <a:schemeClr val="bg1"/>
                </a:solidFill>
              </a:rPr>
              <a:t>12:23:11</a:t>
            </a:r>
            <a:endParaRPr kumimoji="1" lang="zh-CN" altLang="en-US" sz="1100" dirty="0"/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39324" y="2213636"/>
            <a:ext cx="209143" cy="214506"/>
          </a:xfrm>
          <a:prstGeom prst="rect">
            <a:avLst/>
          </a:prstGeom>
        </p:spPr>
      </p:pic>
      <p:sp>
        <p:nvSpPr>
          <p:cNvPr id="40" name="文本框 39"/>
          <p:cNvSpPr txBox="1"/>
          <p:nvPr/>
        </p:nvSpPr>
        <p:spPr>
          <a:xfrm>
            <a:off x="6824335" y="2190262"/>
            <a:ext cx="1674275" cy="262583"/>
          </a:xfrm>
          <a:prstGeom prst="rect">
            <a:avLst/>
          </a:prstGeom>
          <a:noFill/>
          <a:ln>
            <a:solidFill>
              <a:schemeClr val="bg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zh-CN" sz="1100" dirty="0">
                <a:solidFill>
                  <a:schemeClr val="bg1"/>
                </a:solidFill>
              </a:rPr>
              <a:t>2017-03-14</a:t>
            </a:r>
            <a:r>
              <a:rPr kumimoji="1" lang="zh-CN" altLang="en-US" sz="1100" dirty="0">
                <a:solidFill>
                  <a:schemeClr val="bg1"/>
                </a:solidFill>
              </a:rPr>
              <a:t> </a:t>
            </a:r>
            <a:r>
              <a:rPr kumimoji="1" lang="en-US" altLang="zh-CN" sz="1100" dirty="0">
                <a:solidFill>
                  <a:schemeClr val="bg1"/>
                </a:solidFill>
              </a:rPr>
              <a:t>12:23:11</a:t>
            </a:r>
            <a:endParaRPr kumimoji="1" lang="zh-CN" altLang="en-US" sz="1100" dirty="0"/>
          </a:p>
        </p:txBody>
      </p:sp>
      <p:pic>
        <p:nvPicPr>
          <p:cNvPr id="41" name="图片 4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52762" y="2220686"/>
            <a:ext cx="209143" cy="214506"/>
          </a:xfrm>
          <a:prstGeom prst="rect">
            <a:avLst/>
          </a:prstGeom>
        </p:spPr>
      </p:pic>
      <p:sp>
        <p:nvSpPr>
          <p:cNvPr id="42" name="矩形 41"/>
          <p:cNvSpPr/>
          <p:nvPr/>
        </p:nvSpPr>
        <p:spPr>
          <a:xfrm>
            <a:off x="3465347" y="346745"/>
            <a:ext cx="1034463" cy="577516"/>
          </a:xfrm>
          <a:prstGeom prst="rect">
            <a:avLst/>
          </a:prstGeom>
          <a:solidFill>
            <a:schemeClr val="bg1">
              <a:lumMod val="65000"/>
              <a:lumOff val="35000"/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06731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666" y="348392"/>
            <a:ext cx="10655300" cy="62103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2850" y="1606550"/>
            <a:ext cx="495300" cy="4445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1750" y="2298700"/>
            <a:ext cx="495300" cy="4445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5550" y="2990850"/>
            <a:ext cx="495300" cy="4445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1750" y="3625850"/>
            <a:ext cx="495300" cy="4445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050" y="4273550"/>
            <a:ext cx="495300" cy="4445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1750" y="4959350"/>
            <a:ext cx="495300" cy="44450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050" y="5600700"/>
            <a:ext cx="495300" cy="44450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2550" y="6248400"/>
            <a:ext cx="495300" cy="28575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666" y="922083"/>
            <a:ext cx="1638300" cy="610107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398" y="941181"/>
            <a:ext cx="1612900" cy="680304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0650" y="1044913"/>
            <a:ext cx="317500" cy="317500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1041400" y="1023067"/>
            <a:ext cx="111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设备管理</a:t>
            </a:r>
            <a:endParaRPr kumimoji="1" lang="zh-CN" altLang="en-US" dirty="0"/>
          </a:p>
        </p:txBody>
      </p:sp>
      <p:sp>
        <p:nvSpPr>
          <p:cNvPr id="21" name="文本框 20"/>
          <p:cNvSpPr txBox="1"/>
          <p:nvPr/>
        </p:nvSpPr>
        <p:spPr>
          <a:xfrm>
            <a:off x="1023684" y="1717155"/>
            <a:ext cx="111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设备维保</a:t>
            </a:r>
            <a:endParaRPr kumimoji="1" lang="zh-CN" altLang="en-US" dirty="0"/>
          </a:p>
        </p:txBody>
      </p:sp>
      <p:sp>
        <p:nvSpPr>
          <p:cNvPr id="42" name="矩形 41"/>
          <p:cNvSpPr/>
          <p:nvPr/>
        </p:nvSpPr>
        <p:spPr>
          <a:xfrm>
            <a:off x="4408966" y="348392"/>
            <a:ext cx="1034463" cy="577516"/>
          </a:xfrm>
          <a:prstGeom prst="rect">
            <a:avLst/>
          </a:prstGeom>
          <a:solidFill>
            <a:schemeClr val="bg1">
              <a:lumMod val="65000"/>
              <a:lumOff val="35000"/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3" name="文本框 42"/>
          <p:cNvSpPr txBox="1"/>
          <p:nvPr/>
        </p:nvSpPr>
        <p:spPr>
          <a:xfrm>
            <a:off x="1016000" y="2400604"/>
            <a:ext cx="111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备品备件</a:t>
            </a:r>
            <a:endParaRPr kumimoji="1" lang="zh-CN" altLang="en-US" dirty="0"/>
          </a:p>
        </p:txBody>
      </p:sp>
      <p:sp>
        <p:nvSpPr>
          <p:cNvPr id="44" name="文本框 43"/>
          <p:cNvSpPr txBox="1"/>
          <p:nvPr/>
        </p:nvSpPr>
        <p:spPr>
          <a:xfrm>
            <a:off x="1010987" y="3023239"/>
            <a:ext cx="111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工单管理</a:t>
            </a:r>
            <a:endParaRPr kumimoji="1" lang="zh-CN" altLang="en-US" dirty="0"/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71684" y="910050"/>
            <a:ext cx="2037648" cy="1128967"/>
          </a:xfrm>
          <a:prstGeom prst="rect">
            <a:avLst/>
          </a:prstGeom>
        </p:spPr>
      </p:pic>
      <p:pic>
        <p:nvPicPr>
          <p:cNvPr id="36" name="图片 3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68876" y="922561"/>
            <a:ext cx="1796615" cy="1116455"/>
          </a:xfrm>
          <a:prstGeom prst="rect">
            <a:avLst/>
          </a:prstGeom>
        </p:spPr>
      </p:pic>
      <p:pic>
        <p:nvPicPr>
          <p:cNvPr id="45" name="图片 4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5221" y="977277"/>
            <a:ext cx="1727865" cy="334166"/>
          </a:xfrm>
          <a:prstGeom prst="rect">
            <a:avLst/>
          </a:prstGeom>
        </p:spPr>
      </p:pic>
      <p:sp>
        <p:nvSpPr>
          <p:cNvPr id="39" name="文本框 38"/>
          <p:cNvSpPr txBox="1"/>
          <p:nvPr/>
        </p:nvSpPr>
        <p:spPr>
          <a:xfrm>
            <a:off x="2646947" y="984753"/>
            <a:ext cx="150394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dirty="0" smtClean="0"/>
              <a:t>创建设备模型</a:t>
            </a:r>
            <a:endParaRPr kumimoji="1" lang="en-US" altLang="zh-CN" sz="1200" dirty="0" smtClean="0"/>
          </a:p>
          <a:p>
            <a:endParaRPr kumimoji="1" lang="en-US" altLang="zh-CN" sz="1200" dirty="0"/>
          </a:p>
          <a:p>
            <a:r>
              <a:rPr kumimoji="1" lang="zh-CN" altLang="en-US" sz="1200" dirty="0" smtClean="0"/>
              <a:t>添加设备</a:t>
            </a:r>
            <a:endParaRPr kumimoji="1" lang="en-US" altLang="zh-CN" sz="1200" dirty="0" smtClean="0"/>
          </a:p>
          <a:p>
            <a:endParaRPr kumimoji="1" lang="en-US" altLang="zh-CN" sz="1200" dirty="0"/>
          </a:p>
          <a:p>
            <a:r>
              <a:rPr kumimoji="1" lang="zh-CN" altLang="en-US" sz="1200" dirty="0" smtClean="0"/>
              <a:t>设备接入</a:t>
            </a:r>
            <a:endParaRPr kumimoji="1"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217171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666" y="324326"/>
            <a:ext cx="10655300" cy="62103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2850" y="1606550"/>
            <a:ext cx="495300" cy="4445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1750" y="2298700"/>
            <a:ext cx="495300" cy="4445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5550" y="2990850"/>
            <a:ext cx="495300" cy="4445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1750" y="3625850"/>
            <a:ext cx="495300" cy="4445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050" y="4273550"/>
            <a:ext cx="495300" cy="4445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1750" y="4959350"/>
            <a:ext cx="495300" cy="44450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050" y="5600700"/>
            <a:ext cx="495300" cy="44450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2550" y="6248400"/>
            <a:ext cx="495300" cy="28575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666" y="922083"/>
            <a:ext cx="1638300" cy="610107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398" y="941181"/>
            <a:ext cx="1612900" cy="680304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0650" y="1044913"/>
            <a:ext cx="317500" cy="317500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1041400" y="1023067"/>
            <a:ext cx="111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设备管理</a:t>
            </a:r>
            <a:endParaRPr kumimoji="1" lang="zh-CN" altLang="en-US" dirty="0"/>
          </a:p>
        </p:txBody>
      </p:sp>
      <p:sp>
        <p:nvSpPr>
          <p:cNvPr id="21" name="文本框 20"/>
          <p:cNvSpPr txBox="1"/>
          <p:nvPr/>
        </p:nvSpPr>
        <p:spPr>
          <a:xfrm>
            <a:off x="1023684" y="1717155"/>
            <a:ext cx="111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设备维保</a:t>
            </a:r>
            <a:endParaRPr kumimoji="1" lang="zh-CN" altLang="en-US" dirty="0"/>
          </a:p>
        </p:txBody>
      </p:sp>
      <p:sp>
        <p:nvSpPr>
          <p:cNvPr id="42" name="矩形 41"/>
          <p:cNvSpPr/>
          <p:nvPr/>
        </p:nvSpPr>
        <p:spPr>
          <a:xfrm>
            <a:off x="4408966" y="348392"/>
            <a:ext cx="1034463" cy="577516"/>
          </a:xfrm>
          <a:prstGeom prst="rect">
            <a:avLst/>
          </a:prstGeom>
          <a:solidFill>
            <a:schemeClr val="bg1">
              <a:lumMod val="65000"/>
              <a:lumOff val="35000"/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3" name="文本框 42"/>
          <p:cNvSpPr txBox="1"/>
          <p:nvPr/>
        </p:nvSpPr>
        <p:spPr>
          <a:xfrm>
            <a:off x="1016000" y="2400604"/>
            <a:ext cx="111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备品备件</a:t>
            </a:r>
            <a:endParaRPr kumimoji="1" lang="zh-CN" altLang="en-US" dirty="0"/>
          </a:p>
        </p:txBody>
      </p:sp>
      <p:sp>
        <p:nvSpPr>
          <p:cNvPr id="44" name="文本框 43"/>
          <p:cNvSpPr txBox="1"/>
          <p:nvPr/>
        </p:nvSpPr>
        <p:spPr>
          <a:xfrm>
            <a:off x="1010987" y="3023239"/>
            <a:ext cx="111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工单管理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08250" y="946685"/>
            <a:ext cx="8632992" cy="430604"/>
          </a:xfrm>
          <a:prstGeom prst="rect">
            <a:avLst/>
          </a:prstGeom>
        </p:spPr>
      </p:pic>
      <p:sp>
        <p:nvSpPr>
          <p:cNvPr id="25" name="文本框 24"/>
          <p:cNvSpPr txBox="1"/>
          <p:nvPr/>
        </p:nvSpPr>
        <p:spPr>
          <a:xfrm>
            <a:off x="3481546" y="1023067"/>
            <a:ext cx="8509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dirty="0" smtClean="0">
                <a:solidFill>
                  <a:schemeClr val="tx1">
                    <a:lumMod val="50000"/>
                  </a:schemeClr>
                </a:solidFill>
              </a:rPr>
              <a:t>设备管理</a:t>
            </a:r>
            <a:endParaRPr kumimoji="1" lang="zh-CN" altLang="en-US" sz="12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2671676" y="1013355"/>
            <a:ext cx="8098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dirty="0" smtClean="0">
                <a:solidFill>
                  <a:schemeClr val="tx1">
                    <a:lumMod val="50000"/>
                  </a:schemeClr>
                </a:solidFill>
              </a:rPr>
              <a:t>资产管理</a:t>
            </a:r>
            <a:endParaRPr kumimoji="1" lang="zh-CN" altLang="en-US" sz="1200" dirty="0">
              <a:solidFill>
                <a:schemeClr val="tx1">
                  <a:lumMod val="50000"/>
                </a:schemeClr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45450" y="1068642"/>
            <a:ext cx="113240" cy="182644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55320" y="1064960"/>
            <a:ext cx="113240" cy="182644"/>
          </a:xfrm>
          <a:prstGeom prst="rect">
            <a:avLst/>
          </a:prstGeom>
        </p:spPr>
      </p:pic>
      <p:sp>
        <p:nvSpPr>
          <p:cNvPr id="31" name="文本框 30"/>
          <p:cNvSpPr txBox="1"/>
          <p:nvPr/>
        </p:nvSpPr>
        <p:spPr>
          <a:xfrm>
            <a:off x="4345591" y="1021464"/>
            <a:ext cx="12851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dirty="0" smtClean="0">
                <a:solidFill>
                  <a:schemeClr val="tx1">
                    <a:lumMod val="50000"/>
                  </a:schemeClr>
                </a:solidFill>
              </a:rPr>
              <a:t>设备模型管理</a:t>
            </a:r>
            <a:endParaRPr kumimoji="1" lang="zh-CN" altLang="en-US" sz="12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2508250" y="1423934"/>
            <a:ext cx="8632992" cy="511021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aphicFrame>
        <p:nvGraphicFramePr>
          <p:cNvPr id="33" name="表格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9879914"/>
              </p:ext>
            </p:extLst>
          </p:nvPr>
        </p:nvGraphicFramePr>
        <p:xfrm>
          <a:off x="3481546" y="2216388"/>
          <a:ext cx="5935038" cy="2692720"/>
        </p:xfrm>
        <a:graphic>
          <a:graphicData uri="http://schemas.openxmlformats.org/drawingml/2006/table">
            <a:tbl>
              <a:tblPr bandRow="1">
                <a:tableStyleId>{3B4B98B0-60AC-42C2-AFA5-B58CD77FA1E5}</a:tableStyleId>
              </a:tblPr>
              <a:tblGrid>
                <a:gridCol w="1578820"/>
                <a:gridCol w="2323317"/>
                <a:gridCol w="2032901"/>
              </a:tblGrid>
              <a:tr h="25432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50" dirty="0" smtClean="0">
                          <a:solidFill>
                            <a:schemeClr val="bg1"/>
                          </a:solidFill>
                        </a:rPr>
                        <a:t>序号</a:t>
                      </a:r>
                      <a:endParaRPr lang="zh-CN" altLang="en-US" sz="105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R>
                      <a:noFill/>
                    </a:lnR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dirty="0" smtClean="0">
                          <a:solidFill>
                            <a:schemeClr val="bg1"/>
                          </a:solidFill>
                        </a:rPr>
                        <a:t>模型名称</a:t>
                      </a:r>
                      <a:endParaRPr lang="zh-CN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dirty="0" smtClean="0">
                          <a:solidFill>
                            <a:schemeClr val="bg1"/>
                          </a:solidFill>
                        </a:rPr>
                        <a:t>模型编号</a:t>
                      </a:r>
                      <a:endParaRPr lang="zh-CN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B>
                      <a:noFill/>
                    </a:lnB>
                  </a:tcPr>
                </a:tc>
              </a:tr>
              <a:tr h="21599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zh-CN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dirty="0" smtClean="0">
                          <a:solidFill>
                            <a:schemeClr val="bg1"/>
                          </a:solidFill>
                        </a:rPr>
                        <a:t>模型</a:t>
                      </a:r>
                      <a:r>
                        <a:rPr lang="en-US" altLang="zh-CN" sz="1000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zh-CN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 smtClean="0">
                          <a:solidFill>
                            <a:schemeClr val="bg1"/>
                          </a:solidFill>
                        </a:rPr>
                        <a:t>CXO998</a:t>
                      </a:r>
                      <a:endParaRPr lang="zh-CN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529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 smtClean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zh-CN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dirty="0" smtClean="0">
                          <a:solidFill>
                            <a:schemeClr val="bg1"/>
                          </a:solidFill>
                        </a:rPr>
                        <a:t>模型</a:t>
                      </a:r>
                      <a:r>
                        <a:rPr lang="en-US" altLang="zh-CN" sz="1000" dirty="0" smtClean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zh-CN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 smtClean="0">
                          <a:solidFill>
                            <a:schemeClr val="bg1"/>
                          </a:solidFill>
                        </a:rPr>
                        <a:t>XSD889</a:t>
                      </a:r>
                      <a:endParaRPr lang="zh-CN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312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 smtClean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zh-CN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dirty="0" smtClean="0">
                          <a:solidFill>
                            <a:schemeClr val="bg1"/>
                          </a:solidFill>
                        </a:rPr>
                        <a:t>模型</a:t>
                      </a:r>
                      <a:r>
                        <a:rPr lang="en-US" altLang="zh-CN" sz="1000" dirty="0" smtClean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zh-CN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 smtClean="0">
                          <a:solidFill>
                            <a:schemeClr val="bg1"/>
                          </a:solidFill>
                        </a:rPr>
                        <a:t>SF76GN</a:t>
                      </a:r>
                      <a:endParaRPr lang="zh-CN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3123">
                <a:tc>
                  <a:txBody>
                    <a:bodyPr/>
                    <a:lstStyle/>
                    <a:p>
                      <a:pPr algn="ctr"/>
                      <a:endParaRPr lang="zh-CN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3123">
                <a:tc>
                  <a:txBody>
                    <a:bodyPr/>
                    <a:lstStyle/>
                    <a:p>
                      <a:pPr algn="ctr"/>
                      <a:endParaRPr lang="zh-CN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3123">
                <a:tc>
                  <a:txBody>
                    <a:bodyPr/>
                    <a:lstStyle/>
                    <a:p>
                      <a:pPr algn="ctr"/>
                      <a:endParaRPr lang="zh-CN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3123">
                <a:tc>
                  <a:txBody>
                    <a:bodyPr/>
                    <a:lstStyle/>
                    <a:p>
                      <a:pPr algn="ctr"/>
                      <a:endParaRPr lang="zh-CN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3123">
                <a:tc>
                  <a:txBody>
                    <a:bodyPr/>
                    <a:lstStyle/>
                    <a:p>
                      <a:pPr algn="ctr"/>
                      <a:endParaRPr lang="zh-CN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3123">
                <a:tc>
                  <a:txBody>
                    <a:bodyPr/>
                    <a:lstStyle/>
                    <a:p>
                      <a:pPr algn="ctr"/>
                      <a:endParaRPr lang="zh-CN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3123">
                <a:tc>
                  <a:txBody>
                    <a:bodyPr/>
                    <a:lstStyle/>
                    <a:p>
                      <a:pPr algn="ctr"/>
                      <a:endParaRPr lang="zh-CN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R>
                      <a:noFill/>
                    </a:lnR>
                    <a:lnT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</a:tcPr>
                </a:tc>
              </a:tr>
            </a:tbl>
          </a:graphicData>
        </a:graphic>
      </p:graphicFrame>
      <p:pic>
        <p:nvPicPr>
          <p:cNvPr id="19" name="图片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45450" y="5158443"/>
            <a:ext cx="1181100" cy="317500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9384" y="5142484"/>
            <a:ext cx="1727200" cy="266700"/>
          </a:xfrm>
          <a:prstGeom prst="rect">
            <a:avLst/>
          </a:prstGeom>
        </p:spPr>
      </p:pic>
      <p:sp>
        <p:nvSpPr>
          <p:cNvPr id="30" name="矩形 29"/>
          <p:cNvSpPr/>
          <p:nvPr/>
        </p:nvSpPr>
        <p:spPr>
          <a:xfrm>
            <a:off x="7663506" y="1643086"/>
            <a:ext cx="1753078" cy="296686"/>
          </a:xfrm>
          <a:prstGeom prst="rect">
            <a:avLst/>
          </a:prstGeom>
          <a:noFill/>
          <a:ln>
            <a:solidFill>
              <a:schemeClr val="bg2">
                <a:lumMod val="60000"/>
                <a:lumOff val="40000"/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" name="文本框 31"/>
          <p:cNvSpPr txBox="1"/>
          <p:nvPr/>
        </p:nvSpPr>
        <p:spPr>
          <a:xfrm>
            <a:off x="8871434" y="1651684"/>
            <a:ext cx="535172" cy="276999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1200" smtClean="0"/>
              <a:t>搜索</a:t>
            </a:r>
            <a:endParaRPr kumimoji="1" lang="zh-CN" altLang="en-US" sz="1200" dirty="0"/>
          </a:p>
        </p:txBody>
      </p:sp>
      <p:sp>
        <p:nvSpPr>
          <p:cNvPr id="34" name="文本框 33"/>
          <p:cNvSpPr txBox="1"/>
          <p:nvPr/>
        </p:nvSpPr>
        <p:spPr>
          <a:xfrm>
            <a:off x="3285102" y="5494446"/>
            <a:ext cx="19404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900" dirty="0" smtClean="0">
                <a:solidFill>
                  <a:srgbClr val="00B050"/>
                </a:solidFill>
              </a:rPr>
              <a:t>（添加 编辑 删除模型  见下一页）</a:t>
            </a:r>
            <a:endParaRPr kumimoji="1" lang="zh-CN" altLang="en-US" sz="9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1290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07958" y="382044"/>
            <a:ext cx="5711911" cy="623169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78345" y="2540627"/>
            <a:ext cx="1544877" cy="39346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72428" y="2565680"/>
            <a:ext cx="490128" cy="32675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063" y="3140588"/>
            <a:ext cx="4800600" cy="194945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8838" y="1513324"/>
            <a:ext cx="3282950" cy="8001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6063" y="2528893"/>
            <a:ext cx="1225550" cy="393700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6096851" y="1387793"/>
            <a:ext cx="5787025" cy="389559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55142" y="2296957"/>
            <a:ext cx="2934057" cy="1500883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21547" y="2379631"/>
            <a:ext cx="2591711" cy="955959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2152197" y="833199"/>
            <a:ext cx="1823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solidFill>
                  <a:schemeClr val="bg1"/>
                </a:solidFill>
              </a:rPr>
              <a:t>创建设备模型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8337425" y="1576290"/>
            <a:ext cx="1823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mtClean="0">
                <a:solidFill>
                  <a:schemeClr val="bg1"/>
                </a:solidFill>
              </a:rPr>
              <a:t>设备参数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35169" y="5518733"/>
            <a:ext cx="2603500" cy="63500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79579" y="4229464"/>
            <a:ext cx="3219450" cy="622300"/>
          </a:xfrm>
          <a:prstGeom prst="rect">
            <a:avLst/>
          </a:prstGeom>
        </p:spPr>
      </p:pic>
      <p:cxnSp>
        <p:nvCxnSpPr>
          <p:cNvPr id="19" name="肘形连接符 18"/>
          <p:cNvCxnSpPr>
            <a:stCxn id="5" idx="2"/>
            <a:endCxn id="9" idx="1"/>
          </p:cNvCxnSpPr>
          <p:nvPr/>
        </p:nvCxnSpPr>
        <p:spPr>
          <a:xfrm rot="16200000" flipH="1">
            <a:off x="3885592" y="1124331"/>
            <a:ext cx="443159" cy="3979359"/>
          </a:xfrm>
          <a:prstGeom prst="bentConnector2">
            <a:avLst/>
          </a:prstGeom>
          <a:ln>
            <a:solidFill>
              <a:srgbClr val="FF0000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图片 2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15916" y="2574113"/>
            <a:ext cx="591919" cy="335954"/>
          </a:xfrm>
          <a:prstGeom prst="rect">
            <a:avLst/>
          </a:prstGeom>
        </p:spPr>
      </p:pic>
      <p:cxnSp>
        <p:nvCxnSpPr>
          <p:cNvPr id="27" name="肘形连接符 26"/>
          <p:cNvCxnSpPr>
            <a:stCxn id="23" idx="2"/>
          </p:cNvCxnSpPr>
          <p:nvPr/>
        </p:nvCxnSpPr>
        <p:spPr>
          <a:xfrm rot="16200000" flipH="1">
            <a:off x="4380056" y="1241887"/>
            <a:ext cx="57513" cy="3393872"/>
          </a:xfrm>
          <a:prstGeom prst="bentConnector2">
            <a:avLst/>
          </a:prstGeom>
          <a:ln>
            <a:solidFill>
              <a:srgbClr val="FF0000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/>
          <p:cNvSpPr txBox="1"/>
          <p:nvPr/>
        </p:nvSpPr>
        <p:spPr>
          <a:xfrm>
            <a:off x="2298233" y="2379631"/>
            <a:ext cx="320843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900" dirty="0" smtClean="0">
                <a:solidFill>
                  <a:srgbClr val="00B050"/>
                </a:solidFill>
              </a:rPr>
              <a:t>（</a:t>
            </a:r>
            <a:r>
              <a:rPr kumimoji="1" lang="en-US" altLang="zh-CN" sz="900" dirty="0" smtClean="0">
                <a:solidFill>
                  <a:srgbClr val="00B050"/>
                </a:solidFill>
              </a:rPr>
              <a:t>edit</a:t>
            </a:r>
            <a:r>
              <a:rPr kumimoji="1" lang="zh-CN" altLang="en-US" sz="900" dirty="0" smtClean="0">
                <a:solidFill>
                  <a:srgbClr val="00B050"/>
                </a:solidFill>
              </a:rPr>
              <a:t>与</a:t>
            </a:r>
            <a:r>
              <a:rPr kumimoji="1" lang="en-US" altLang="zh-CN" sz="900" dirty="0" smtClean="0">
                <a:solidFill>
                  <a:srgbClr val="00B050"/>
                </a:solidFill>
              </a:rPr>
              <a:t>Duplicate</a:t>
            </a:r>
            <a:r>
              <a:rPr kumimoji="1" lang="zh-CN" altLang="en-US" sz="900" dirty="0" smtClean="0">
                <a:solidFill>
                  <a:srgbClr val="00B050"/>
                </a:solidFill>
              </a:rPr>
              <a:t>嵌入到表格中） 此处参照</a:t>
            </a:r>
            <a:r>
              <a:rPr kumimoji="1" lang="en-US" altLang="zh-CN" sz="900" dirty="0" err="1" smtClean="0">
                <a:solidFill>
                  <a:srgbClr val="00B050"/>
                </a:solidFill>
              </a:rPr>
              <a:t>thingworx</a:t>
            </a:r>
            <a:endParaRPr kumimoji="1" lang="zh-CN" altLang="en-US" sz="9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27780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666" y="348392"/>
            <a:ext cx="10655300" cy="62103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2850" y="1606550"/>
            <a:ext cx="495300" cy="4445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1750" y="2298700"/>
            <a:ext cx="495300" cy="4445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5550" y="2990850"/>
            <a:ext cx="495300" cy="4445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1750" y="3625850"/>
            <a:ext cx="495300" cy="4445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050" y="4273550"/>
            <a:ext cx="495300" cy="4445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1750" y="4959350"/>
            <a:ext cx="495300" cy="44450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050" y="5600700"/>
            <a:ext cx="495300" cy="44450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2550" y="6248400"/>
            <a:ext cx="495300" cy="28575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666" y="922083"/>
            <a:ext cx="1638300" cy="610107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398" y="941181"/>
            <a:ext cx="1612900" cy="680304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0650" y="1044913"/>
            <a:ext cx="317500" cy="317500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1041400" y="1023067"/>
            <a:ext cx="111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设备管理</a:t>
            </a:r>
            <a:endParaRPr kumimoji="1" lang="zh-CN" altLang="en-US" dirty="0"/>
          </a:p>
        </p:txBody>
      </p:sp>
      <p:sp>
        <p:nvSpPr>
          <p:cNvPr id="21" name="文本框 20"/>
          <p:cNvSpPr txBox="1"/>
          <p:nvPr/>
        </p:nvSpPr>
        <p:spPr>
          <a:xfrm>
            <a:off x="1023684" y="1717155"/>
            <a:ext cx="111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设备维保</a:t>
            </a:r>
            <a:endParaRPr kumimoji="1" lang="zh-CN" altLang="en-US" dirty="0"/>
          </a:p>
        </p:txBody>
      </p:sp>
      <p:sp>
        <p:nvSpPr>
          <p:cNvPr id="42" name="矩形 41"/>
          <p:cNvSpPr/>
          <p:nvPr/>
        </p:nvSpPr>
        <p:spPr>
          <a:xfrm>
            <a:off x="4408966" y="348392"/>
            <a:ext cx="1034463" cy="577516"/>
          </a:xfrm>
          <a:prstGeom prst="rect">
            <a:avLst/>
          </a:prstGeom>
          <a:solidFill>
            <a:schemeClr val="bg1">
              <a:lumMod val="65000"/>
              <a:lumOff val="35000"/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3" name="文本框 42"/>
          <p:cNvSpPr txBox="1"/>
          <p:nvPr/>
        </p:nvSpPr>
        <p:spPr>
          <a:xfrm>
            <a:off x="1016000" y="2400604"/>
            <a:ext cx="111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备品备件</a:t>
            </a:r>
            <a:endParaRPr kumimoji="1" lang="zh-CN" altLang="en-US" dirty="0"/>
          </a:p>
        </p:txBody>
      </p:sp>
      <p:sp>
        <p:nvSpPr>
          <p:cNvPr id="44" name="文本框 43"/>
          <p:cNvSpPr txBox="1"/>
          <p:nvPr/>
        </p:nvSpPr>
        <p:spPr>
          <a:xfrm>
            <a:off x="1010987" y="3023239"/>
            <a:ext cx="111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工单管理</a:t>
            </a:r>
            <a:endParaRPr kumimoji="1" lang="zh-CN" altLang="en-US" dirty="0"/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71684" y="910050"/>
            <a:ext cx="2037648" cy="1128967"/>
          </a:xfrm>
          <a:prstGeom prst="rect">
            <a:avLst/>
          </a:prstGeom>
        </p:spPr>
      </p:pic>
      <p:pic>
        <p:nvPicPr>
          <p:cNvPr id="36" name="图片 3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68876" y="922561"/>
            <a:ext cx="1796615" cy="1116455"/>
          </a:xfrm>
          <a:prstGeom prst="rect">
            <a:avLst/>
          </a:prstGeom>
        </p:spPr>
      </p:pic>
      <p:pic>
        <p:nvPicPr>
          <p:cNvPr id="45" name="图片 4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321" y="1317429"/>
            <a:ext cx="1727865" cy="334166"/>
          </a:xfrm>
          <a:prstGeom prst="rect">
            <a:avLst/>
          </a:prstGeom>
        </p:spPr>
      </p:pic>
      <p:sp>
        <p:nvSpPr>
          <p:cNvPr id="39" name="文本框 38"/>
          <p:cNvSpPr txBox="1"/>
          <p:nvPr/>
        </p:nvSpPr>
        <p:spPr>
          <a:xfrm>
            <a:off x="2620917" y="966701"/>
            <a:ext cx="150394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dirty="0" smtClean="0"/>
              <a:t>创建设备模型</a:t>
            </a:r>
            <a:endParaRPr kumimoji="1" lang="en-US" altLang="zh-CN" sz="1200" dirty="0" smtClean="0"/>
          </a:p>
          <a:p>
            <a:endParaRPr kumimoji="1" lang="en-US" altLang="zh-CN" sz="1200" dirty="0"/>
          </a:p>
          <a:p>
            <a:r>
              <a:rPr kumimoji="1" lang="zh-CN" altLang="en-US" sz="1200" dirty="0" smtClean="0"/>
              <a:t>添加设备</a:t>
            </a:r>
            <a:endParaRPr kumimoji="1" lang="en-US" altLang="zh-CN" sz="1200" dirty="0" smtClean="0"/>
          </a:p>
          <a:p>
            <a:endParaRPr kumimoji="1" lang="en-US" altLang="zh-CN" sz="1200" dirty="0"/>
          </a:p>
          <a:p>
            <a:r>
              <a:rPr kumimoji="1" lang="zh-CN" altLang="en-US" sz="1200" dirty="0" smtClean="0"/>
              <a:t>设备接入</a:t>
            </a:r>
            <a:endParaRPr kumimoji="1"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470986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666" y="324326"/>
            <a:ext cx="10655300" cy="62103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2850" y="1606550"/>
            <a:ext cx="495300" cy="4445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1750" y="2298700"/>
            <a:ext cx="495300" cy="4445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5550" y="2990850"/>
            <a:ext cx="495300" cy="4445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1750" y="3625850"/>
            <a:ext cx="495300" cy="4445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050" y="4273550"/>
            <a:ext cx="495300" cy="4445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1750" y="4959350"/>
            <a:ext cx="495300" cy="44450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050" y="5600700"/>
            <a:ext cx="495300" cy="44450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2550" y="6248400"/>
            <a:ext cx="495300" cy="28575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666" y="922083"/>
            <a:ext cx="1638300" cy="610107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398" y="941181"/>
            <a:ext cx="1612900" cy="680304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0650" y="1044913"/>
            <a:ext cx="317500" cy="317500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1041400" y="1023067"/>
            <a:ext cx="111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设备管理</a:t>
            </a:r>
            <a:endParaRPr kumimoji="1" lang="zh-CN" altLang="en-US" dirty="0"/>
          </a:p>
        </p:txBody>
      </p:sp>
      <p:sp>
        <p:nvSpPr>
          <p:cNvPr id="21" name="文本框 20"/>
          <p:cNvSpPr txBox="1"/>
          <p:nvPr/>
        </p:nvSpPr>
        <p:spPr>
          <a:xfrm>
            <a:off x="1023684" y="1717155"/>
            <a:ext cx="111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设备维保</a:t>
            </a:r>
            <a:endParaRPr kumimoji="1" lang="zh-CN" altLang="en-US" dirty="0"/>
          </a:p>
        </p:txBody>
      </p:sp>
      <p:sp>
        <p:nvSpPr>
          <p:cNvPr id="42" name="矩形 41"/>
          <p:cNvSpPr/>
          <p:nvPr/>
        </p:nvSpPr>
        <p:spPr>
          <a:xfrm>
            <a:off x="4408966" y="348392"/>
            <a:ext cx="1034463" cy="577516"/>
          </a:xfrm>
          <a:prstGeom prst="rect">
            <a:avLst/>
          </a:prstGeom>
          <a:solidFill>
            <a:schemeClr val="bg1">
              <a:lumMod val="65000"/>
              <a:lumOff val="35000"/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3" name="文本框 42"/>
          <p:cNvSpPr txBox="1"/>
          <p:nvPr/>
        </p:nvSpPr>
        <p:spPr>
          <a:xfrm>
            <a:off x="1016000" y="2400604"/>
            <a:ext cx="111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备品备件</a:t>
            </a:r>
            <a:endParaRPr kumimoji="1" lang="zh-CN" altLang="en-US" dirty="0"/>
          </a:p>
        </p:txBody>
      </p:sp>
      <p:sp>
        <p:nvSpPr>
          <p:cNvPr id="44" name="文本框 43"/>
          <p:cNvSpPr txBox="1"/>
          <p:nvPr/>
        </p:nvSpPr>
        <p:spPr>
          <a:xfrm>
            <a:off x="1010987" y="3023239"/>
            <a:ext cx="111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工单管理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08250" y="946685"/>
            <a:ext cx="8632992" cy="430604"/>
          </a:xfrm>
          <a:prstGeom prst="rect">
            <a:avLst/>
          </a:prstGeom>
        </p:spPr>
      </p:pic>
      <p:sp>
        <p:nvSpPr>
          <p:cNvPr id="25" name="文本框 24"/>
          <p:cNvSpPr txBox="1"/>
          <p:nvPr/>
        </p:nvSpPr>
        <p:spPr>
          <a:xfrm>
            <a:off x="3481546" y="1023067"/>
            <a:ext cx="8509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dirty="0" smtClean="0">
                <a:solidFill>
                  <a:schemeClr val="tx1">
                    <a:lumMod val="50000"/>
                  </a:schemeClr>
                </a:solidFill>
              </a:rPr>
              <a:t>设备管理</a:t>
            </a:r>
            <a:endParaRPr kumimoji="1" lang="zh-CN" altLang="en-US" sz="12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2671676" y="1013355"/>
            <a:ext cx="8098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dirty="0" smtClean="0">
                <a:solidFill>
                  <a:schemeClr val="tx1">
                    <a:lumMod val="50000"/>
                  </a:schemeClr>
                </a:solidFill>
              </a:rPr>
              <a:t>资产管理</a:t>
            </a:r>
            <a:endParaRPr kumimoji="1" lang="zh-CN" altLang="en-US" sz="1200" dirty="0">
              <a:solidFill>
                <a:schemeClr val="tx1">
                  <a:lumMod val="50000"/>
                </a:schemeClr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45450" y="1068642"/>
            <a:ext cx="113240" cy="182644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55320" y="1064960"/>
            <a:ext cx="113240" cy="182644"/>
          </a:xfrm>
          <a:prstGeom prst="rect">
            <a:avLst/>
          </a:prstGeom>
        </p:spPr>
      </p:pic>
      <p:sp>
        <p:nvSpPr>
          <p:cNvPr id="31" name="文本框 30"/>
          <p:cNvSpPr txBox="1"/>
          <p:nvPr/>
        </p:nvSpPr>
        <p:spPr>
          <a:xfrm>
            <a:off x="4345591" y="1021464"/>
            <a:ext cx="12851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dirty="0" smtClean="0">
                <a:solidFill>
                  <a:schemeClr val="tx1">
                    <a:lumMod val="50000"/>
                  </a:schemeClr>
                </a:solidFill>
              </a:rPr>
              <a:t>添加设备</a:t>
            </a:r>
            <a:endParaRPr kumimoji="1" lang="zh-CN" altLang="en-US" sz="12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2528454" y="1422989"/>
            <a:ext cx="8632992" cy="511021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aphicFrame>
        <p:nvGraphicFramePr>
          <p:cNvPr id="33" name="表格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121568"/>
              </p:ext>
            </p:extLst>
          </p:nvPr>
        </p:nvGraphicFramePr>
        <p:xfrm>
          <a:off x="3501750" y="1928290"/>
          <a:ext cx="5935038" cy="2692720"/>
        </p:xfrm>
        <a:graphic>
          <a:graphicData uri="http://schemas.openxmlformats.org/drawingml/2006/table">
            <a:tbl>
              <a:tblPr bandRow="1">
                <a:tableStyleId>{3B4B98B0-60AC-42C2-AFA5-B58CD77FA1E5}</a:tableStyleId>
              </a:tblPr>
              <a:tblGrid>
                <a:gridCol w="1578820"/>
                <a:gridCol w="2323317"/>
                <a:gridCol w="2032901"/>
              </a:tblGrid>
              <a:tr h="25432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50" dirty="0" smtClean="0">
                          <a:solidFill>
                            <a:schemeClr val="bg1"/>
                          </a:solidFill>
                        </a:rPr>
                        <a:t>序号</a:t>
                      </a:r>
                      <a:endParaRPr lang="zh-CN" altLang="en-US" sz="105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R>
                      <a:noFill/>
                    </a:lnR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dirty="0" smtClean="0">
                          <a:solidFill>
                            <a:schemeClr val="bg1"/>
                          </a:solidFill>
                        </a:rPr>
                        <a:t>设备名称</a:t>
                      </a:r>
                      <a:endParaRPr lang="zh-CN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dirty="0" smtClean="0">
                          <a:solidFill>
                            <a:schemeClr val="bg1"/>
                          </a:solidFill>
                        </a:rPr>
                        <a:t>设备编号</a:t>
                      </a:r>
                      <a:endParaRPr lang="zh-CN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B>
                      <a:noFill/>
                    </a:lnB>
                  </a:tcPr>
                </a:tc>
              </a:tr>
              <a:tr h="21599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zh-CN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dirty="0" smtClean="0">
                          <a:solidFill>
                            <a:schemeClr val="bg1"/>
                          </a:solidFill>
                        </a:rPr>
                        <a:t>设备</a:t>
                      </a:r>
                      <a:r>
                        <a:rPr lang="en-US" altLang="zh-CN" sz="1000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zh-CN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 smtClean="0">
                          <a:solidFill>
                            <a:schemeClr val="bg1"/>
                          </a:solidFill>
                        </a:rPr>
                        <a:t>CXO998</a:t>
                      </a:r>
                      <a:endParaRPr lang="zh-CN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529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 smtClean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zh-CN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dirty="0" smtClean="0">
                          <a:solidFill>
                            <a:schemeClr val="bg1"/>
                          </a:solidFill>
                        </a:rPr>
                        <a:t>设备</a:t>
                      </a:r>
                      <a:r>
                        <a:rPr lang="en-US" altLang="zh-CN" sz="1000" dirty="0" smtClean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zh-CN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 smtClean="0">
                          <a:solidFill>
                            <a:schemeClr val="bg1"/>
                          </a:solidFill>
                        </a:rPr>
                        <a:t>XSD889</a:t>
                      </a:r>
                      <a:endParaRPr lang="zh-CN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312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 smtClean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zh-CN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dirty="0" smtClean="0">
                          <a:solidFill>
                            <a:schemeClr val="bg1"/>
                          </a:solidFill>
                        </a:rPr>
                        <a:t>设备</a:t>
                      </a:r>
                      <a:r>
                        <a:rPr lang="en-US" altLang="zh-CN" sz="1000" dirty="0" smtClean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zh-CN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 smtClean="0">
                          <a:solidFill>
                            <a:schemeClr val="bg1"/>
                          </a:solidFill>
                        </a:rPr>
                        <a:t>SF76GN</a:t>
                      </a:r>
                      <a:endParaRPr lang="zh-CN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3123">
                <a:tc>
                  <a:txBody>
                    <a:bodyPr/>
                    <a:lstStyle/>
                    <a:p>
                      <a:pPr algn="ctr"/>
                      <a:endParaRPr lang="zh-CN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3123">
                <a:tc>
                  <a:txBody>
                    <a:bodyPr/>
                    <a:lstStyle/>
                    <a:p>
                      <a:pPr algn="ctr"/>
                      <a:endParaRPr lang="zh-CN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3123">
                <a:tc>
                  <a:txBody>
                    <a:bodyPr/>
                    <a:lstStyle/>
                    <a:p>
                      <a:pPr algn="ctr"/>
                      <a:endParaRPr lang="zh-CN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3123">
                <a:tc>
                  <a:txBody>
                    <a:bodyPr/>
                    <a:lstStyle/>
                    <a:p>
                      <a:pPr algn="ctr"/>
                      <a:endParaRPr lang="zh-CN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3123">
                <a:tc>
                  <a:txBody>
                    <a:bodyPr/>
                    <a:lstStyle/>
                    <a:p>
                      <a:pPr algn="ctr"/>
                      <a:endParaRPr lang="zh-CN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3123">
                <a:tc>
                  <a:txBody>
                    <a:bodyPr/>
                    <a:lstStyle/>
                    <a:p>
                      <a:pPr algn="ctr"/>
                      <a:endParaRPr lang="zh-CN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3123">
                <a:tc>
                  <a:txBody>
                    <a:bodyPr/>
                    <a:lstStyle/>
                    <a:p>
                      <a:pPr algn="ctr"/>
                      <a:endParaRPr lang="zh-CN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R>
                      <a:noFill/>
                    </a:lnR>
                    <a:lnT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</a:tcPr>
                </a:tc>
              </a:tr>
            </a:tbl>
          </a:graphicData>
        </a:graphic>
      </p:graphicFrame>
      <p:pic>
        <p:nvPicPr>
          <p:cNvPr id="19" name="图片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45450" y="4832767"/>
            <a:ext cx="1181100" cy="317500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9384" y="4816808"/>
            <a:ext cx="1727200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626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666" y="324326"/>
            <a:ext cx="10655300" cy="62103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2850" y="1606550"/>
            <a:ext cx="495300" cy="4445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1750" y="2298700"/>
            <a:ext cx="495300" cy="4445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5550" y="2990850"/>
            <a:ext cx="495300" cy="4445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1750" y="3625850"/>
            <a:ext cx="495300" cy="4445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050" y="4273550"/>
            <a:ext cx="495300" cy="4445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1750" y="4959350"/>
            <a:ext cx="495300" cy="44450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050" y="5600700"/>
            <a:ext cx="495300" cy="44450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2550" y="6248400"/>
            <a:ext cx="495300" cy="28575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666" y="922083"/>
            <a:ext cx="1638300" cy="610107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398" y="941181"/>
            <a:ext cx="1612900" cy="680304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0650" y="1044913"/>
            <a:ext cx="317500" cy="317500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1041400" y="1023067"/>
            <a:ext cx="111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设备管理</a:t>
            </a:r>
            <a:endParaRPr kumimoji="1" lang="zh-CN" altLang="en-US" dirty="0"/>
          </a:p>
        </p:txBody>
      </p:sp>
      <p:sp>
        <p:nvSpPr>
          <p:cNvPr id="21" name="文本框 20"/>
          <p:cNvSpPr txBox="1"/>
          <p:nvPr/>
        </p:nvSpPr>
        <p:spPr>
          <a:xfrm>
            <a:off x="1023684" y="1717155"/>
            <a:ext cx="111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设备维保</a:t>
            </a:r>
            <a:endParaRPr kumimoji="1" lang="zh-CN" altLang="en-US" dirty="0"/>
          </a:p>
        </p:txBody>
      </p:sp>
      <p:sp>
        <p:nvSpPr>
          <p:cNvPr id="42" name="矩形 41"/>
          <p:cNvSpPr/>
          <p:nvPr/>
        </p:nvSpPr>
        <p:spPr>
          <a:xfrm>
            <a:off x="4408966" y="348392"/>
            <a:ext cx="1034463" cy="577516"/>
          </a:xfrm>
          <a:prstGeom prst="rect">
            <a:avLst/>
          </a:prstGeom>
          <a:solidFill>
            <a:schemeClr val="bg1">
              <a:lumMod val="65000"/>
              <a:lumOff val="35000"/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3" name="文本框 42"/>
          <p:cNvSpPr txBox="1"/>
          <p:nvPr/>
        </p:nvSpPr>
        <p:spPr>
          <a:xfrm>
            <a:off x="1016000" y="2400604"/>
            <a:ext cx="111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备品备件</a:t>
            </a:r>
            <a:endParaRPr kumimoji="1" lang="zh-CN" altLang="en-US" dirty="0"/>
          </a:p>
        </p:txBody>
      </p:sp>
      <p:sp>
        <p:nvSpPr>
          <p:cNvPr id="44" name="文本框 43"/>
          <p:cNvSpPr txBox="1"/>
          <p:nvPr/>
        </p:nvSpPr>
        <p:spPr>
          <a:xfrm>
            <a:off x="1010987" y="3023239"/>
            <a:ext cx="111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工单管理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08250" y="946685"/>
            <a:ext cx="8632992" cy="430604"/>
          </a:xfrm>
          <a:prstGeom prst="rect">
            <a:avLst/>
          </a:prstGeom>
        </p:spPr>
      </p:pic>
      <p:sp>
        <p:nvSpPr>
          <p:cNvPr id="25" name="文本框 24"/>
          <p:cNvSpPr txBox="1"/>
          <p:nvPr/>
        </p:nvSpPr>
        <p:spPr>
          <a:xfrm>
            <a:off x="3481546" y="1023067"/>
            <a:ext cx="8509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dirty="0" smtClean="0">
                <a:solidFill>
                  <a:schemeClr val="tx1">
                    <a:lumMod val="50000"/>
                  </a:schemeClr>
                </a:solidFill>
              </a:rPr>
              <a:t>设备管理</a:t>
            </a:r>
            <a:endParaRPr kumimoji="1" lang="zh-CN" altLang="en-US" sz="12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2671676" y="1013355"/>
            <a:ext cx="8098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dirty="0" smtClean="0">
                <a:solidFill>
                  <a:schemeClr val="tx1">
                    <a:lumMod val="50000"/>
                  </a:schemeClr>
                </a:solidFill>
              </a:rPr>
              <a:t>资产管理</a:t>
            </a:r>
            <a:endParaRPr kumimoji="1" lang="zh-CN" altLang="en-US" sz="1200" dirty="0">
              <a:solidFill>
                <a:schemeClr val="tx1">
                  <a:lumMod val="50000"/>
                </a:schemeClr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45450" y="1068642"/>
            <a:ext cx="113240" cy="182644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55320" y="1064960"/>
            <a:ext cx="113240" cy="182644"/>
          </a:xfrm>
          <a:prstGeom prst="rect">
            <a:avLst/>
          </a:prstGeom>
        </p:spPr>
      </p:pic>
      <p:sp>
        <p:nvSpPr>
          <p:cNvPr id="31" name="文本框 30"/>
          <p:cNvSpPr txBox="1"/>
          <p:nvPr/>
        </p:nvSpPr>
        <p:spPr>
          <a:xfrm>
            <a:off x="4345591" y="1021464"/>
            <a:ext cx="12851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dirty="0" smtClean="0">
                <a:solidFill>
                  <a:schemeClr val="tx1">
                    <a:lumMod val="50000"/>
                  </a:schemeClr>
                </a:solidFill>
              </a:rPr>
              <a:t>设备模型管理</a:t>
            </a:r>
            <a:endParaRPr kumimoji="1" lang="zh-CN" altLang="en-US" sz="12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2508250" y="1495564"/>
            <a:ext cx="8632992" cy="511021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aphicFrame>
        <p:nvGraphicFramePr>
          <p:cNvPr id="33" name="表格 32"/>
          <p:cNvGraphicFramePr>
            <a:graphicFrameLocks noGrp="1"/>
          </p:cNvGraphicFramePr>
          <p:nvPr>
            <p:extLst/>
          </p:nvPr>
        </p:nvGraphicFramePr>
        <p:xfrm>
          <a:off x="3481546" y="1928290"/>
          <a:ext cx="5935038" cy="2692720"/>
        </p:xfrm>
        <a:graphic>
          <a:graphicData uri="http://schemas.openxmlformats.org/drawingml/2006/table">
            <a:tbl>
              <a:tblPr bandRow="1">
                <a:tableStyleId>{3B4B98B0-60AC-42C2-AFA5-B58CD77FA1E5}</a:tableStyleId>
              </a:tblPr>
              <a:tblGrid>
                <a:gridCol w="1578820"/>
                <a:gridCol w="2323317"/>
                <a:gridCol w="2032901"/>
              </a:tblGrid>
              <a:tr h="25432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50" dirty="0" smtClean="0">
                          <a:solidFill>
                            <a:schemeClr val="bg1"/>
                          </a:solidFill>
                        </a:rPr>
                        <a:t>序号</a:t>
                      </a:r>
                      <a:endParaRPr lang="zh-CN" altLang="en-US" sz="105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R>
                      <a:noFill/>
                    </a:lnR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dirty="0" smtClean="0">
                          <a:solidFill>
                            <a:schemeClr val="bg1"/>
                          </a:solidFill>
                        </a:rPr>
                        <a:t>模型名称</a:t>
                      </a:r>
                      <a:endParaRPr lang="zh-CN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dirty="0" smtClean="0">
                          <a:solidFill>
                            <a:schemeClr val="bg1"/>
                          </a:solidFill>
                        </a:rPr>
                        <a:t>模型编号</a:t>
                      </a:r>
                      <a:endParaRPr lang="zh-CN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B>
                      <a:noFill/>
                    </a:lnB>
                  </a:tcPr>
                </a:tc>
              </a:tr>
              <a:tr h="21599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zh-CN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dirty="0" smtClean="0">
                          <a:solidFill>
                            <a:schemeClr val="bg1"/>
                          </a:solidFill>
                        </a:rPr>
                        <a:t>模型</a:t>
                      </a:r>
                      <a:r>
                        <a:rPr lang="en-US" altLang="zh-CN" sz="1000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zh-CN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 smtClean="0">
                          <a:solidFill>
                            <a:schemeClr val="bg1"/>
                          </a:solidFill>
                        </a:rPr>
                        <a:t>CXO998</a:t>
                      </a:r>
                      <a:endParaRPr lang="zh-CN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529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 smtClean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zh-CN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dirty="0" smtClean="0">
                          <a:solidFill>
                            <a:schemeClr val="bg1"/>
                          </a:solidFill>
                        </a:rPr>
                        <a:t>模型</a:t>
                      </a:r>
                      <a:r>
                        <a:rPr lang="en-US" altLang="zh-CN" sz="1000" dirty="0" smtClean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zh-CN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 smtClean="0">
                          <a:solidFill>
                            <a:schemeClr val="bg1"/>
                          </a:solidFill>
                        </a:rPr>
                        <a:t>XSD889</a:t>
                      </a:r>
                      <a:endParaRPr lang="zh-CN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312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 smtClean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zh-CN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dirty="0" smtClean="0">
                          <a:solidFill>
                            <a:schemeClr val="bg1"/>
                          </a:solidFill>
                        </a:rPr>
                        <a:t>模型</a:t>
                      </a:r>
                      <a:r>
                        <a:rPr lang="en-US" altLang="zh-CN" sz="1000" dirty="0" smtClean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zh-CN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 smtClean="0">
                          <a:solidFill>
                            <a:schemeClr val="bg1"/>
                          </a:solidFill>
                        </a:rPr>
                        <a:t>SF76GN</a:t>
                      </a:r>
                      <a:endParaRPr lang="zh-CN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3123">
                <a:tc>
                  <a:txBody>
                    <a:bodyPr/>
                    <a:lstStyle/>
                    <a:p>
                      <a:pPr algn="ctr"/>
                      <a:endParaRPr lang="zh-CN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3123">
                <a:tc>
                  <a:txBody>
                    <a:bodyPr/>
                    <a:lstStyle/>
                    <a:p>
                      <a:pPr algn="ctr"/>
                      <a:endParaRPr lang="zh-CN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3123">
                <a:tc>
                  <a:txBody>
                    <a:bodyPr/>
                    <a:lstStyle/>
                    <a:p>
                      <a:pPr algn="ctr"/>
                      <a:endParaRPr lang="zh-CN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3123">
                <a:tc>
                  <a:txBody>
                    <a:bodyPr/>
                    <a:lstStyle/>
                    <a:p>
                      <a:pPr algn="ctr"/>
                      <a:endParaRPr lang="zh-CN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3123">
                <a:tc>
                  <a:txBody>
                    <a:bodyPr/>
                    <a:lstStyle/>
                    <a:p>
                      <a:pPr algn="ctr"/>
                      <a:endParaRPr lang="zh-CN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3123">
                <a:tc>
                  <a:txBody>
                    <a:bodyPr/>
                    <a:lstStyle/>
                    <a:p>
                      <a:pPr algn="ctr"/>
                      <a:endParaRPr lang="zh-CN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3123">
                <a:tc>
                  <a:txBody>
                    <a:bodyPr/>
                    <a:lstStyle/>
                    <a:p>
                      <a:pPr algn="ctr"/>
                      <a:endParaRPr lang="zh-CN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R>
                      <a:noFill/>
                    </a:lnR>
                    <a:lnT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</a:tcPr>
                </a:tc>
              </a:tr>
            </a:tbl>
          </a:graphicData>
        </a:graphic>
      </p:graphicFrame>
      <p:pic>
        <p:nvPicPr>
          <p:cNvPr id="19" name="图片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45450" y="4832767"/>
            <a:ext cx="1181100" cy="317500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9384" y="4816808"/>
            <a:ext cx="1727200" cy="266700"/>
          </a:xfrm>
          <a:prstGeom prst="rect">
            <a:avLst/>
          </a:prstGeom>
        </p:spPr>
      </p:pic>
      <p:sp>
        <p:nvSpPr>
          <p:cNvPr id="2" name="圆角矩形 1"/>
          <p:cNvSpPr/>
          <p:nvPr/>
        </p:nvSpPr>
        <p:spPr>
          <a:xfrm>
            <a:off x="3625970" y="559123"/>
            <a:ext cx="5445841" cy="5797565"/>
          </a:xfrm>
          <a:prstGeom prst="roundRect">
            <a:avLst>
              <a:gd name="adj" fmla="val 3727"/>
            </a:avLst>
          </a:prstGeom>
          <a:solidFill>
            <a:schemeClr val="tx1"/>
          </a:solidFill>
          <a:ln>
            <a:solidFill>
              <a:schemeClr val="bg2">
                <a:lumMod val="60000"/>
                <a:lumOff val="40000"/>
              </a:schemeClr>
            </a:solidFill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文本框 29"/>
          <p:cNvSpPr txBox="1"/>
          <p:nvPr/>
        </p:nvSpPr>
        <p:spPr>
          <a:xfrm>
            <a:off x="4358670" y="1115400"/>
            <a:ext cx="12098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dirty="0" smtClean="0">
                <a:solidFill>
                  <a:schemeClr val="tx1">
                    <a:lumMod val="50000"/>
                  </a:schemeClr>
                </a:solidFill>
              </a:rPr>
              <a:t>设备名称：</a:t>
            </a:r>
            <a:endParaRPr kumimoji="1" lang="zh-CN" altLang="en-US" sz="12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5643857" y="1114706"/>
            <a:ext cx="1674275" cy="262583"/>
          </a:xfrm>
          <a:prstGeom prst="rect">
            <a:avLst/>
          </a:prstGeom>
          <a:noFill/>
          <a:ln>
            <a:solidFill>
              <a:schemeClr val="bg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kumimoji="1" lang="zh-CN" altLang="en-US" sz="1100" dirty="0"/>
          </a:p>
        </p:txBody>
      </p:sp>
      <p:sp>
        <p:nvSpPr>
          <p:cNvPr id="34" name="文本框 33"/>
          <p:cNvSpPr txBox="1"/>
          <p:nvPr/>
        </p:nvSpPr>
        <p:spPr>
          <a:xfrm>
            <a:off x="4354654" y="1448276"/>
            <a:ext cx="12098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dirty="0" smtClean="0">
                <a:solidFill>
                  <a:schemeClr val="tx1">
                    <a:lumMod val="50000"/>
                  </a:schemeClr>
                </a:solidFill>
              </a:rPr>
              <a:t>设备编号：</a:t>
            </a:r>
            <a:endParaRPr kumimoji="1" lang="zh-CN" altLang="en-US" sz="12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5639841" y="1447582"/>
            <a:ext cx="1674275" cy="262583"/>
          </a:xfrm>
          <a:prstGeom prst="rect">
            <a:avLst/>
          </a:prstGeom>
          <a:noFill/>
          <a:ln>
            <a:solidFill>
              <a:schemeClr val="bg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kumimoji="1" lang="zh-CN" altLang="en-US" sz="1100" dirty="0"/>
          </a:p>
        </p:txBody>
      </p:sp>
      <p:sp>
        <p:nvSpPr>
          <p:cNvPr id="37" name="文本框 36"/>
          <p:cNvSpPr txBox="1"/>
          <p:nvPr/>
        </p:nvSpPr>
        <p:spPr>
          <a:xfrm>
            <a:off x="4354654" y="1808341"/>
            <a:ext cx="12237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dirty="0" smtClean="0">
                <a:solidFill>
                  <a:schemeClr val="tx1">
                    <a:lumMod val="50000"/>
                  </a:schemeClr>
                </a:solidFill>
              </a:rPr>
              <a:t>设备序列号：</a:t>
            </a:r>
            <a:endParaRPr kumimoji="1" lang="zh-CN" altLang="en-US" sz="12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4354654" y="2129114"/>
            <a:ext cx="12866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dirty="0" smtClean="0">
                <a:solidFill>
                  <a:schemeClr val="tx1">
                    <a:lumMod val="50000"/>
                  </a:schemeClr>
                </a:solidFill>
              </a:rPr>
              <a:t>设备模型：</a:t>
            </a:r>
            <a:endParaRPr kumimoji="1" lang="zh-CN" altLang="en-US" sz="12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5659372" y="2154988"/>
            <a:ext cx="1355902" cy="261610"/>
          </a:xfrm>
          <a:prstGeom prst="rect">
            <a:avLst/>
          </a:prstGeom>
          <a:noFill/>
          <a:ln>
            <a:solidFill>
              <a:schemeClr val="bg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zh-CN" altLang="en-US" sz="1100" dirty="0" smtClean="0">
                <a:solidFill>
                  <a:schemeClr val="bg1"/>
                </a:solidFill>
              </a:rPr>
              <a:t>模型</a:t>
            </a:r>
            <a:r>
              <a:rPr kumimoji="1" lang="en-US" altLang="zh-CN" sz="1100" dirty="0" smtClean="0">
                <a:solidFill>
                  <a:schemeClr val="bg1"/>
                </a:solidFill>
              </a:rPr>
              <a:t>1</a:t>
            </a:r>
            <a:endParaRPr kumimoji="1" lang="zh-CN" altLang="en-US" sz="1100" dirty="0">
              <a:solidFill>
                <a:schemeClr val="bg1"/>
              </a:solidFill>
            </a:endParaRPr>
          </a:p>
        </p:txBody>
      </p:sp>
      <p:sp>
        <p:nvSpPr>
          <p:cNvPr id="56" name="三角形 55"/>
          <p:cNvSpPr/>
          <p:nvPr/>
        </p:nvSpPr>
        <p:spPr>
          <a:xfrm flipV="1">
            <a:off x="6763018" y="2254248"/>
            <a:ext cx="76634" cy="6309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9" name="文本框 58"/>
          <p:cNvSpPr txBox="1"/>
          <p:nvPr/>
        </p:nvSpPr>
        <p:spPr>
          <a:xfrm>
            <a:off x="5751837" y="624359"/>
            <a:ext cx="1823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mtClean="0">
                <a:solidFill>
                  <a:schemeClr val="bg1"/>
                </a:solidFill>
              </a:rPr>
              <a:t>添加设备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22" name="圆角矩形 21"/>
          <p:cNvSpPr/>
          <p:nvPr/>
        </p:nvSpPr>
        <p:spPr>
          <a:xfrm>
            <a:off x="6631891" y="5824053"/>
            <a:ext cx="793983" cy="328863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dirty="0" smtClean="0"/>
              <a:t>添加</a:t>
            </a:r>
            <a:endParaRPr kumimoji="1" lang="zh-CN" altLang="en-US" sz="1600" dirty="0"/>
          </a:p>
        </p:txBody>
      </p:sp>
      <p:sp>
        <p:nvSpPr>
          <p:cNvPr id="60" name="圆角矩形 59"/>
          <p:cNvSpPr/>
          <p:nvPr/>
        </p:nvSpPr>
        <p:spPr>
          <a:xfrm>
            <a:off x="5248451" y="5820082"/>
            <a:ext cx="793983" cy="328863"/>
          </a:xfrm>
          <a:prstGeom prst="roundRect">
            <a:avLst/>
          </a:prstGeom>
          <a:solidFill>
            <a:schemeClr val="tx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dirty="0" smtClean="0"/>
              <a:t>取消</a:t>
            </a:r>
            <a:endParaRPr kumimoji="1" lang="zh-CN" altLang="en-US" sz="1600" dirty="0"/>
          </a:p>
        </p:txBody>
      </p:sp>
      <p:sp>
        <p:nvSpPr>
          <p:cNvPr id="58" name="文本框 57"/>
          <p:cNvSpPr txBox="1"/>
          <p:nvPr/>
        </p:nvSpPr>
        <p:spPr>
          <a:xfrm>
            <a:off x="5659889" y="1792494"/>
            <a:ext cx="1674275" cy="262583"/>
          </a:xfrm>
          <a:prstGeom prst="rect">
            <a:avLst/>
          </a:prstGeom>
          <a:noFill/>
          <a:ln>
            <a:solidFill>
              <a:schemeClr val="bg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kumimoji="1" lang="zh-CN" altLang="en-US" sz="1100" dirty="0"/>
          </a:p>
        </p:txBody>
      </p:sp>
      <p:sp>
        <p:nvSpPr>
          <p:cNvPr id="61" name="文本框 60"/>
          <p:cNvSpPr txBox="1"/>
          <p:nvPr/>
        </p:nvSpPr>
        <p:spPr>
          <a:xfrm>
            <a:off x="4341758" y="2593253"/>
            <a:ext cx="12866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dirty="0" smtClean="0">
                <a:solidFill>
                  <a:schemeClr val="tx1">
                    <a:lumMod val="50000"/>
                  </a:schemeClr>
                </a:solidFill>
              </a:rPr>
              <a:t>设备图片：</a:t>
            </a:r>
            <a:endParaRPr kumimoji="1" lang="zh-CN" altLang="en-US" sz="12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5639842" y="2514403"/>
            <a:ext cx="660400" cy="610263"/>
          </a:xfrm>
          <a:prstGeom prst="rect">
            <a:avLst/>
          </a:prstGeom>
          <a:noFill/>
          <a:ln>
            <a:solidFill>
              <a:schemeClr val="bg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kumimoji="1" lang="zh-CN" altLang="en-US" sz="11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667690" y="2539500"/>
            <a:ext cx="619932" cy="571500"/>
          </a:xfrm>
          <a:prstGeom prst="rect">
            <a:avLst/>
          </a:prstGeom>
        </p:spPr>
      </p:pic>
      <p:sp>
        <p:nvSpPr>
          <p:cNvPr id="64" name="文本框 63"/>
          <p:cNvSpPr txBox="1"/>
          <p:nvPr/>
        </p:nvSpPr>
        <p:spPr>
          <a:xfrm>
            <a:off x="4377265" y="3238849"/>
            <a:ext cx="34028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dirty="0" smtClean="0">
                <a:solidFill>
                  <a:schemeClr val="tx1">
                    <a:lumMod val="50000"/>
                  </a:schemeClr>
                </a:solidFill>
              </a:rPr>
              <a:t>设备位置：经度                          纬度</a:t>
            </a:r>
            <a:endParaRPr kumimoji="1" lang="zh-CN" altLang="en-US" sz="12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65" name="文本框 64"/>
          <p:cNvSpPr txBox="1"/>
          <p:nvPr/>
        </p:nvSpPr>
        <p:spPr>
          <a:xfrm>
            <a:off x="8054881" y="3238849"/>
            <a:ext cx="8968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点我选取</a:t>
            </a:r>
            <a:endParaRPr kumimoji="1" lang="zh-CN" altLang="en-US" sz="12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6" name="文本框 65"/>
          <p:cNvSpPr txBox="1"/>
          <p:nvPr/>
        </p:nvSpPr>
        <p:spPr>
          <a:xfrm>
            <a:off x="5659372" y="3233014"/>
            <a:ext cx="939059" cy="260250"/>
          </a:xfrm>
          <a:prstGeom prst="rect">
            <a:avLst/>
          </a:prstGeom>
          <a:noFill/>
          <a:ln>
            <a:solidFill>
              <a:schemeClr val="bg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kumimoji="1" lang="zh-CN" altLang="en-US" sz="1100" dirty="0"/>
          </a:p>
        </p:txBody>
      </p:sp>
      <p:sp>
        <p:nvSpPr>
          <p:cNvPr id="67" name="文本框 66"/>
          <p:cNvSpPr txBox="1"/>
          <p:nvPr/>
        </p:nvSpPr>
        <p:spPr>
          <a:xfrm>
            <a:off x="7098406" y="3243793"/>
            <a:ext cx="840837" cy="249471"/>
          </a:xfrm>
          <a:prstGeom prst="rect">
            <a:avLst/>
          </a:prstGeom>
          <a:noFill/>
          <a:ln>
            <a:solidFill>
              <a:schemeClr val="bg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kumimoji="1" lang="zh-CN" altLang="en-US" sz="1100" dirty="0"/>
          </a:p>
        </p:txBody>
      </p:sp>
      <p:sp>
        <p:nvSpPr>
          <p:cNvPr id="68" name="文本框 67"/>
          <p:cNvSpPr txBox="1"/>
          <p:nvPr/>
        </p:nvSpPr>
        <p:spPr>
          <a:xfrm>
            <a:off x="4348668" y="3557008"/>
            <a:ext cx="12866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dirty="0" smtClean="0">
                <a:solidFill>
                  <a:schemeClr val="tx1">
                    <a:lumMod val="50000"/>
                  </a:schemeClr>
                </a:solidFill>
              </a:rPr>
              <a:t>设备用户：</a:t>
            </a:r>
            <a:endParaRPr kumimoji="1" lang="zh-CN" altLang="en-US" sz="12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69" name="文本框 68"/>
          <p:cNvSpPr txBox="1"/>
          <p:nvPr/>
        </p:nvSpPr>
        <p:spPr>
          <a:xfrm>
            <a:off x="5653386" y="3607584"/>
            <a:ext cx="1355902" cy="261610"/>
          </a:xfrm>
          <a:prstGeom prst="rect">
            <a:avLst/>
          </a:prstGeom>
          <a:noFill/>
          <a:ln>
            <a:solidFill>
              <a:schemeClr val="bg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zh-CN" sz="1100" dirty="0" smtClean="0">
                <a:solidFill>
                  <a:schemeClr val="bg1"/>
                </a:solidFill>
              </a:rPr>
              <a:t>Loser</a:t>
            </a:r>
            <a:endParaRPr kumimoji="1" lang="zh-CN" altLang="en-US" sz="1100" dirty="0">
              <a:solidFill>
                <a:schemeClr val="bg1"/>
              </a:solidFill>
            </a:endParaRPr>
          </a:p>
        </p:txBody>
      </p:sp>
      <p:sp>
        <p:nvSpPr>
          <p:cNvPr id="70" name="三角形 69"/>
          <p:cNvSpPr/>
          <p:nvPr/>
        </p:nvSpPr>
        <p:spPr>
          <a:xfrm flipV="1">
            <a:off x="6763018" y="3705187"/>
            <a:ext cx="76634" cy="6309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1" name="文本框 70"/>
          <p:cNvSpPr txBox="1"/>
          <p:nvPr/>
        </p:nvSpPr>
        <p:spPr>
          <a:xfrm>
            <a:off x="4348668" y="3945288"/>
            <a:ext cx="12237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dirty="0" smtClean="0">
                <a:solidFill>
                  <a:schemeClr val="tx1">
                    <a:lumMod val="50000"/>
                  </a:schemeClr>
                </a:solidFill>
              </a:rPr>
              <a:t>出厂日期：</a:t>
            </a:r>
            <a:endParaRPr kumimoji="1" lang="zh-CN" altLang="en-US" sz="12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72" name="文本框 71"/>
          <p:cNvSpPr txBox="1"/>
          <p:nvPr/>
        </p:nvSpPr>
        <p:spPr>
          <a:xfrm>
            <a:off x="5653903" y="3929441"/>
            <a:ext cx="1674275" cy="262583"/>
          </a:xfrm>
          <a:prstGeom prst="rect">
            <a:avLst/>
          </a:prstGeom>
          <a:noFill/>
          <a:ln>
            <a:solidFill>
              <a:schemeClr val="bg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kumimoji="1" lang="zh-CN" altLang="en-US" sz="1100" dirty="0"/>
          </a:p>
        </p:txBody>
      </p:sp>
      <p:sp>
        <p:nvSpPr>
          <p:cNvPr id="73" name="文本框 72"/>
          <p:cNvSpPr txBox="1"/>
          <p:nvPr/>
        </p:nvSpPr>
        <p:spPr>
          <a:xfrm>
            <a:off x="4348151" y="4289397"/>
            <a:ext cx="12237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dirty="0" smtClean="0">
                <a:solidFill>
                  <a:schemeClr val="tx1">
                    <a:lumMod val="50000"/>
                  </a:schemeClr>
                </a:solidFill>
              </a:rPr>
              <a:t>投产日期：</a:t>
            </a:r>
            <a:endParaRPr kumimoji="1" lang="zh-CN" altLang="en-US" sz="12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74" name="文本框 73"/>
          <p:cNvSpPr txBox="1"/>
          <p:nvPr/>
        </p:nvSpPr>
        <p:spPr>
          <a:xfrm>
            <a:off x="5653386" y="4273550"/>
            <a:ext cx="1674275" cy="262583"/>
          </a:xfrm>
          <a:prstGeom prst="rect">
            <a:avLst/>
          </a:prstGeom>
          <a:noFill/>
          <a:ln>
            <a:solidFill>
              <a:schemeClr val="bg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kumimoji="1" lang="zh-CN" altLang="en-US" sz="1100" dirty="0"/>
          </a:p>
        </p:txBody>
      </p:sp>
      <p:sp>
        <p:nvSpPr>
          <p:cNvPr id="75" name="文本框 74"/>
          <p:cNvSpPr txBox="1"/>
          <p:nvPr/>
        </p:nvSpPr>
        <p:spPr>
          <a:xfrm>
            <a:off x="4342275" y="4639021"/>
            <a:ext cx="12237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dirty="0" smtClean="0">
                <a:solidFill>
                  <a:schemeClr val="tx1">
                    <a:lumMod val="50000"/>
                  </a:schemeClr>
                </a:solidFill>
              </a:rPr>
              <a:t>质保开始日期：</a:t>
            </a:r>
            <a:endParaRPr kumimoji="1" lang="zh-CN" altLang="en-US" sz="12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76" name="文本框 75"/>
          <p:cNvSpPr txBox="1"/>
          <p:nvPr/>
        </p:nvSpPr>
        <p:spPr>
          <a:xfrm>
            <a:off x="5647510" y="4623174"/>
            <a:ext cx="1674275" cy="262583"/>
          </a:xfrm>
          <a:prstGeom prst="rect">
            <a:avLst/>
          </a:prstGeom>
          <a:noFill/>
          <a:ln>
            <a:solidFill>
              <a:schemeClr val="bg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kumimoji="1" lang="zh-CN" altLang="en-US" sz="1100" dirty="0"/>
          </a:p>
        </p:txBody>
      </p:sp>
      <p:sp>
        <p:nvSpPr>
          <p:cNvPr id="77" name="文本框 76"/>
          <p:cNvSpPr txBox="1"/>
          <p:nvPr/>
        </p:nvSpPr>
        <p:spPr>
          <a:xfrm>
            <a:off x="4341758" y="4983130"/>
            <a:ext cx="12237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dirty="0" smtClean="0">
                <a:solidFill>
                  <a:schemeClr val="tx1">
                    <a:lumMod val="50000"/>
                  </a:schemeClr>
                </a:solidFill>
              </a:rPr>
              <a:t>质保结束日期：</a:t>
            </a:r>
            <a:endParaRPr kumimoji="1" lang="zh-CN" altLang="en-US" sz="12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78" name="文本框 77"/>
          <p:cNvSpPr txBox="1"/>
          <p:nvPr/>
        </p:nvSpPr>
        <p:spPr>
          <a:xfrm>
            <a:off x="5646993" y="4967283"/>
            <a:ext cx="1674275" cy="262583"/>
          </a:xfrm>
          <a:prstGeom prst="rect">
            <a:avLst/>
          </a:prstGeom>
          <a:noFill/>
          <a:ln>
            <a:solidFill>
              <a:schemeClr val="bg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kumimoji="1" lang="zh-CN" altLang="en-US" sz="1100" dirty="0"/>
          </a:p>
        </p:txBody>
      </p:sp>
      <p:sp>
        <p:nvSpPr>
          <p:cNvPr id="79" name="文本框 78"/>
          <p:cNvSpPr txBox="1"/>
          <p:nvPr/>
        </p:nvSpPr>
        <p:spPr>
          <a:xfrm>
            <a:off x="4338622" y="5329403"/>
            <a:ext cx="12237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dirty="0" smtClean="0">
                <a:solidFill>
                  <a:schemeClr val="tx1">
                    <a:lumMod val="50000"/>
                  </a:schemeClr>
                </a:solidFill>
              </a:rPr>
              <a:t>维保周期：</a:t>
            </a:r>
            <a:endParaRPr kumimoji="1" lang="zh-CN" altLang="en-US" sz="12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81" name="文本框 80"/>
          <p:cNvSpPr txBox="1"/>
          <p:nvPr/>
        </p:nvSpPr>
        <p:spPr>
          <a:xfrm>
            <a:off x="5637896" y="5335274"/>
            <a:ext cx="1355902" cy="261610"/>
          </a:xfrm>
          <a:prstGeom prst="rect">
            <a:avLst/>
          </a:prstGeom>
          <a:noFill/>
          <a:ln>
            <a:solidFill>
              <a:schemeClr val="bg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zh-CN" sz="1100" dirty="0" smtClean="0">
                <a:solidFill>
                  <a:schemeClr val="bg1"/>
                </a:solidFill>
              </a:rPr>
              <a:t>2</a:t>
            </a:r>
            <a:r>
              <a:rPr kumimoji="1" lang="zh-CN" altLang="en-US" sz="1100" dirty="0" smtClean="0">
                <a:solidFill>
                  <a:schemeClr val="bg1"/>
                </a:solidFill>
              </a:rPr>
              <a:t> </a:t>
            </a:r>
            <a:r>
              <a:rPr kumimoji="1" lang="en-US" altLang="zh-CN" sz="1100" dirty="0" smtClean="0">
                <a:solidFill>
                  <a:schemeClr val="bg1"/>
                </a:solidFill>
              </a:rPr>
              <a:t>weeks</a:t>
            </a:r>
            <a:endParaRPr kumimoji="1" lang="zh-CN" altLang="en-US" sz="1100" dirty="0">
              <a:solidFill>
                <a:schemeClr val="bg1"/>
              </a:solidFill>
            </a:endParaRPr>
          </a:p>
        </p:txBody>
      </p:sp>
      <p:sp>
        <p:nvSpPr>
          <p:cNvPr id="82" name="三角形 81"/>
          <p:cNvSpPr/>
          <p:nvPr/>
        </p:nvSpPr>
        <p:spPr>
          <a:xfrm flipV="1">
            <a:off x="6747528" y="5432877"/>
            <a:ext cx="76634" cy="6309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66655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666" y="348392"/>
            <a:ext cx="10655300" cy="62103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2850" y="1606550"/>
            <a:ext cx="495300" cy="4445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1750" y="2298700"/>
            <a:ext cx="495300" cy="4445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5550" y="2990850"/>
            <a:ext cx="495300" cy="4445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1750" y="3625850"/>
            <a:ext cx="495300" cy="4445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050" y="4273550"/>
            <a:ext cx="495300" cy="4445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1750" y="4959350"/>
            <a:ext cx="495300" cy="44450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050" y="5600700"/>
            <a:ext cx="495300" cy="44450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2550" y="6248400"/>
            <a:ext cx="495300" cy="28575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666" y="922083"/>
            <a:ext cx="1638300" cy="610107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398" y="941181"/>
            <a:ext cx="1612900" cy="680304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0650" y="1044913"/>
            <a:ext cx="317500" cy="317500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1041400" y="1023067"/>
            <a:ext cx="111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设备管理</a:t>
            </a:r>
            <a:endParaRPr kumimoji="1" lang="zh-CN" altLang="en-US" dirty="0"/>
          </a:p>
        </p:txBody>
      </p:sp>
      <p:sp>
        <p:nvSpPr>
          <p:cNvPr id="21" name="文本框 20"/>
          <p:cNvSpPr txBox="1"/>
          <p:nvPr/>
        </p:nvSpPr>
        <p:spPr>
          <a:xfrm>
            <a:off x="1023684" y="1717155"/>
            <a:ext cx="111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设备维保</a:t>
            </a:r>
            <a:endParaRPr kumimoji="1" lang="zh-CN" altLang="en-US" dirty="0"/>
          </a:p>
        </p:txBody>
      </p:sp>
      <p:sp>
        <p:nvSpPr>
          <p:cNvPr id="42" name="矩形 41"/>
          <p:cNvSpPr/>
          <p:nvPr/>
        </p:nvSpPr>
        <p:spPr>
          <a:xfrm>
            <a:off x="4408966" y="348392"/>
            <a:ext cx="1034463" cy="577516"/>
          </a:xfrm>
          <a:prstGeom prst="rect">
            <a:avLst/>
          </a:prstGeom>
          <a:solidFill>
            <a:schemeClr val="bg1">
              <a:lumMod val="65000"/>
              <a:lumOff val="35000"/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3" name="文本框 42"/>
          <p:cNvSpPr txBox="1"/>
          <p:nvPr/>
        </p:nvSpPr>
        <p:spPr>
          <a:xfrm>
            <a:off x="1016000" y="2400604"/>
            <a:ext cx="111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备品备件</a:t>
            </a:r>
            <a:endParaRPr kumimoji="1" lang="zh-CN" altLang="en-US" dirty="0"/>
          </a:p>
        </p:txBody>
      </p:sp>
      <p:sp>
        <p:nvSpPr>
          <p:cNvPr id="44" name="文本框 43"/>
          <p:cNvSpPr txBox="1"/>
          <p:nvPr/>
        </p:nvSpPr>
        <p:spPr>
          <a:xfrm>
            <a:off x="1010987" y="3023239"/>
            <a:ext cx="111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工单管理</a:t>
            </a:r>
            <a:endParaRPr kumimoji="1" lang="zh-CN" altLang="en-US" dirty="0"/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71684" y="910050"/>
            <a:ext cx="2037648" cy="1128967"/>
          </a:xfrm>
          <a:prstGeom prst="rect">
            <a:avLst/>
          </a:prstGeom>
        </p:spPr>
      </p:pic>
      <p:pic>
        <p:nvPicPr>
          <p:cNvPr id="36" name="图片 3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68876" y="922561"/>
            <a:ext cx="1796615" cy="1116455"/>
          </a:xfrm>
          <a:prstGeom prst="rect">
            <a:avLst/>
          </a:prstGeom>
        </p:spPr>
      </p:pic>
      <p:pic>
        <p:nvPicPr>
          <p:cNvPr id="45" name="图片 4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321" y="1666351"/>
            <a:ext cx="1727865" cy="334166"/>
          </a:xfrm>
          <a:prstGeom prst="rect">
            <a:avLst/>
          </a:prstGeom>
        </p:spPr>
      </p:pic>
      <p:sp>
        <p:nvSpPr>
          <p:cNvPr id="39" name="文本框 38"/>
          <p:cNvSpPr txBox="1"/>
          <p:nvPr/>
        </p:nvSpPr>
        <p:spPr>
          <a:xfrm>
            <a:off x="2641332" y="964648"/>
            <a:ext cx="150394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dirty="0" smtClean="0"/>
              <a:t>创建设备模型</a:t>
            </a:r>
            <a:endParaRPr kumimoji="1" lang="en-US" altLang="zh-CN" sz="1200" dirty="0" smtClean="0"/>
          </a:p>
          <a:p>
            <a:endParaRPr kumimoji="1" lang="en-US" altLang="zh-CN" sz="1200" dirty="0"/>
          </a:p>
          <a:p>
            <a:r>
              <a:rPr kumimoji="1" lang="zh-CN" altLang="en-US" sz="1200" dirty="0" smtClean="0"/>
              <a:t>添加设备</a:t>
            </a:r>
            <a:endParaRPr kumimoji="1" lang="en-US" altLang="zh-CN" sz="1200" dirty="0" smtClean="0"/>
          </a:p>
          <a:p>
            <a:endParaRPr kumimoji="1" lang="en-US" altLang="zh-CN" sz="1200" dirty="0"/>
          </a:p>
          <a:p>
            <a:r>
              <a:rPr kumimoji="1" lang="zh-CN" altLang="en-US" sz="1200" dirty="0" smtClean="0"/>
              <a:t>设备接入</a:t>
            </a:r>
            <a:endParaRPr kumimoji="1"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49137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666" y="324326"/>
            <a:ext cx="10655300" cy="62103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2850" y="1606550"/>
            <a:ext cx="495300" cy="4445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1750" y="2298700"/>
            <a:ext cx="495300" cy="4445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5550" y="2990850"/>
            <a:ext cx="495300" cy="4445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1750" y="3625850"/>
            <a:ext cx="495300" cy="4445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050" y="4273550"/>
            <a:ext cx="495300" cy="4445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1750" y="4959350"/>
            <a:ext cx="495300" cy="44450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050" y="5600700"/>
            <a:ext cx="495300" cy="44450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2550" y="6248400"/>
            <a:ext cx="495300" cy="28575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666" y="922083"/>
            <a:ext cx="1638300" cy="610107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398" y="941181"/>
            <a:ext cx="1612900" cy="680304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0650" y="1044913"/>
            <a:ext cx="317500" cy="317500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1041400" y="1023067"/>
            <a:ext cx="111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设备管理</a:t>
            </a:r>
            <a:endParaRPr kumimoji="1" lang="zh-CN" altLang="en-US" dirty="0"/>
          </a:p>
        </p:txBody>
      </p:sp>
      <p:sp>
        <p:nvSpPr>
          <p:cNvPr id="21" name="文本框 20"/>
          <p:cNvSpPr txBox="1"/>
          <p:nvPr/>
        </p:nvSpPr>
        <p:spPr>
          <a:xfrm>
            <a:off x="1023684" y="1717155"/>
            <a:ext cx="111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设备维保</a:t>
            </a:r>
            <a:endParaRPr kumimoji="1" lang="zh-CN" altLang="en-US" dirty="0"/>
          </a:p>
        </p:txBody>
      </p:sp>
      <p:sp>
        <p:nvSpPr>
          <p:cNvPr id="42" name="矩形 41"/>
          <p:cNvSpPr/>
          <p:nvPr/>
        </p:nvSpPr>
        <p:spPr>
          <a:xfrm>
            <a:off x="4408966" y="348392"/>
            <a:ext cx="1034463" cy="577516"/>
          </a:xfrm>
          <a:prstGeom prst="rect">
            <a:avLst/>
          </a:prstGeom>
          <a:solidFill>
            <a:schemeClr val="bg1">
              <a:lumMod val="65000"/>
              <a:lumOff val="35000"/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3" name="文本框 42"/>
          <p:cNvSpPr txBox="1"/>
          <p:nvPr/>
        </p:nvSpPr>
        <p:spPr>
          <a:xfrm>
            <a:off x="1016000" y="2400604"/>
            <a:ext cx="111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备品备件</a:t>
            </a:r>
            <a:endParaRPr kumimoji="1" lang="zh-CN" altLang="en-US" dirty="0"/>
          </a:p>
        </p:txBody>
      </p:sp>
      <p:sp>
        <p:nvSpPr>
          <p:cNvPr id="44" name="文本框 43"/>
          <p:cNvSpPr txBox="1"/>
          <p:nvPr/>
        </p:nvSpPr>
        <p:spPr>
          <a:xfrm>
            <a:off x="1010987" y="3023239"/>
            <a:ext cx="111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工单管理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08250" y="961795"/>
            <a:ext cx="8632992" cy="430604"/>
          </a:xfrm>
          <a:prstGeom prst="rect">
            <a:avLst/>
          </a:prstGeom>
        </p:spPr>
      </p:pic>
      <p:sp>
        <p:nvSpPr>
          <p:cNvPr id="25" name="文本框 24"/>
          <p:cNvSpPr txBox="1"/>
          <p:nvPr/>
        </p:nvSpPr>
        <p:spPr>
          <a:xfrm>
            <a:off x="3481546" y="1038177"/>
            <a:ext cx="8509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dirty="0" smtClean="0">
                <a:solidFill>
                  <a:schemeClr val="tx1">
                    <a:lumMod val="50000"/>
                  </a:schemeClr>
                </a:solidFill>
              </a:rPr>
              <a:t>设备管理</a:t>
            </a:r>
            <a:endParaRPr kumimoji="1" lang="zh-CN" altLang="en-US" sz="12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2671676" y="1028465"/>
            <a:ext cx="8098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dirty="0" smtClean="0">
                <a:solidFill>
                  <a:schemeClr val="tx1">
                    <a:lumMod val="50000"/>
                  </a:schemeClr>
                </a:solidFill>
              </a:rPr>
              <a:t>资产管理</a:t>
            </a:r>
            <a:endParaRPr kumimoji="1" lang="zh-CN" altLang="en-US" sz="1200" dirty="0">
              <a:solidFill>
                <a:schemeClr val="tx1">
                  <a:lumMod val="50000"/>
                </a:schemeClr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24926" y="1106731"/>
            <a:ext cx="113240" cy="182644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55320" y="1080070"/>
            <a:ext cx="113240" cy="182644"/>
          </a:xfrm>
          <a:prstGeom prst="rect">
            <a:avLst/>
          </a:prstGeom>
        </p:spPr>
      </p:pic>
      <p:sp>
        <p:nvSpPr>
          <p:cNvPr id="31" name="文本框 30"/>
          <p:cNvSpPr txBox="1"/>
          <p:nvPr/>
        </p:nvSpPr>
        <p:spPr>
          <a:xfrm>
            <a:off x="4345591" y="1036574"/>
            <a:ext cx="12851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dirty="0" smtClean="0">
                <a:solidFill>
                  <a:schemeClr val="tx1">
                    <a:lumMod val="50000"/>
                  </a:schemeClr>
                </a:solidFill>
              </a:rPr>
              <a:t>设备接入</a:t>
            </a:r>
            <a:endParaRPr kumimoji="1" lang="zh-CN" altLang="en-US" sz="12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2508250" y="1422989"/>
            <a:ext cx="8632992" cy="511021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31414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0948" y="501040"/>
            <a:ext cx="10638115" cy="612522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5547" y="1786124"/>
            <a:ext cx="7928340" cy="459710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2591592" y="4170096"/>
            <a:ext cx="1201783" cy="26161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1050" dirty="0" smtClean="0">
                <a:solidFill>
                  <a:schemeClr val="bg1"/>
                </a:solidFill>
              </a:rPr>
              <a:t>活跃报警</a:t>
            </a:r>
            <a:endParaRPr kumimoji="1" lang="zh-CN" altLang="en-US" sz="1050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457817" y="4481259"/>
            <a:ext cx="826159" cy="2308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900" dirty="0" smtClean="0">
                <a:solidFill>
                  <a:schemeClr val="bg1"/>
                </a:solidFill>
              </a:rPr>
              <a:t>报警内容</a:t>
            </a:r>
            <a:endParaRPr kumimoji="1" lang="zh-CN" altLang="en-US" sz="900" dirty="0">
              <a:solidFill>
                <a:schemeClr val="bg1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9319363" y="4481221"/>
            <a:ext cx="704135" cy="2308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900" dirty="0" smtClean="0">
                <a:solidFill>
                  <a:schemeClr val="bg1"/>
                </a:solidFill>
              </a:rPr>
              <a:t>报警时间</a:t>
            </a:r>
            <a:endParaRPr kumimoji="1" lang="zh-CN" altLang="en-US" sz="900" dirty="0">
              <a:solidFill>
                <a:schemeClr val="bg1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7245095" y="4481221"/>
            <a:ext cx="704135" cy="2308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900" smtClean="0">
                <a:solidFill>
                  <a:schemeClr val="bg1"/>
                </a:solidFill>
              </a:rPr>
              <a:t>设备编号</a:t>
            </a:r>
            <a:endParaRPr kumimoji="1" lang="zh-CN" altLang="en-US" sz="900" dirty="0">
              <a:solidFill>
                <a:schemeClr val="bg1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8124839" y="4481221"/>
            <a:ext cx="704135" cy="2308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900" dirty="0" smtClean="0">
                <a:solidFill>
                  <a:schemeClr val="bg1"/>
                </a:solidFill>
              </a:rPr>
              <a:t>设备名称</a:t>
            </a:r>
            <a:endParaRPr kumimoji="1" lang="zh-CN" altLang="en-US" sz="900" dirty="0">
              <a:solidFill>
                <a:schemeClr val="bg1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6604607" y="1820054"/>
            <a:ext cx="3744597" cy="219290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1050" dirty="0" smtClean="0">
                <a:solidFill>
                  <a:schemeClr val="bg1"/>
                </a:solidFill>
              </a:rPr>
              <a:t>维保提醒</a:t>
            </a:r>
            <a:endParaRPr kumimoji="1" lang="en-US" altLang="zh-CN" sz="1050" dirty="0" smtClean="0">
              <a:solidFill>
                <a:schemeClr val="bg1"/>
              </a:solidFill>
            </a:endParaRPr>
          </a:p>
          <a:p>
            <a:endParaRPr kumimoji="1" lang="en-US" altLang="zh-CN" sz="1050" dirty="0">
              <a:solidFill>
                <a:schemeClr val="bg1"/>
              </a:solidFill>
            </a:endParaRPr>
          </a:p>
          <a:p>
            <a:endParaRPr kumimoji="1" lang="en-US" altLang="zh-CN" sz="1050" dirty="0" smtClean="0">
              <a:solidFill>
                <a:schemeClr val="bg1"/>
              </a:solidFill>
            </a:endParaRPr>
          </a:p>
          <a:p>
            <a:endParaRPr kumimoji="1" lang="en-US" altLang="zh-CN" sz="1050" dirty="0">
              <a:solidFill>
                <a:schemeClr val="bg1"/>
              </a:solidFill>
            </a:endParaRPr>
          </a:p>
          <a:p>
            <a:endParaRPr kumimoji="1" lang="en-US" altLang="zh-CN" sz="1050" dirty="0">
              <a:solidFill>
                <a:schemeClr val="bg1"/>
              </a:solidFill>
            </a:endParaRPr>
          </a:p>
          <a:p>
            <a:endParaRPr kumimoji="1" lang="en-US" altLang="zh-CN" sz="1050" dirty="0" smtClean="0">
              <a:solidFill>
                <a:schemeClr val="bg1"/>
              </a:solidFill>
            </a:endParaRPr>
          </a:p>
          <a:p>
            <a:endParaRPr kumimoji="1" lang="en-US" altLang="zh-CN" sz="1050" dirty="0">
              <a:solidFill>
                <a:schemeClr val="bg1"/>
              </a:solidFill>
            </a:endParaRPr>
          </a:p>
          <a:p>
            <a:endParaRPr kumimoji="1" lang="en-US" altLang="zh-CN" sz="1050" dirty="0" smtClean="0">
              <a:solidFill>
                <a:schemeClr val="bg1"/>
              </a:solidFill>
            </a:endParaRPr>
          </a:p>
          <a:p>
            <a:endParaRPr kumimoji="1" lang="en-US" altLang="zh-CN" sz="1050" dirty="0">
              <a:solidFill>
                <a:schemeClr val="bg1"/>
              </a:solidFill>
            </a:endParaRPr>
          </a:p>
          <a:p>
            <a:endParaRPr kumimoji="1" lang="en-US" altLang="zh-CN" sz="1050" dirty="0" smtClean="0">
              <a:solidFill>
                <a:schemeClr val="bg1"/>
              </a:solidFill>
            </a:endParaRPr>
          </a:p>
          <a:p>
            <a:endParaRPr kumimoji="1" lang="en-US" altLang="zh-CN" sz="1050" dirty="0">
              <a:solidFill>
                <a:schemeClr val="bg1"/>
              </a:solidFill>
            </a:endParaRPr>
          </a:p>
          <a:p>
            <a:endParaRPr kumimoji="1" lang="en-US" altLang="zh-CN" sz="1050" dirty="0" smtClean="0">
              <a:solidFill>
                <a:schemeClr val="bg1"/>
              </a:solidFill>
            </a:endParaRPr>
          </a:p>
          <a:p>
            <a:endParaRPr kumimoji="1" lang="zh-CN" altLang="en-US" sz="1050" dirty="0">
              <a:solidFill>
                <a:schemeClr val="bg1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2695327" y="1807354"/>
            <a:ext cx="3744597" cy="219290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1050" dirty="0" smtClean="0">
                <a:solidFill>
                  <a:schemeClr val="bg1"/>
                </a:solidFill>
              </a:rPr>
              <a:t>设备状态</a:t>
            </a:r>
            <a:endParaRPr kumimoji="1" lang="en-US" altLang="zh-CN" sz="1050" dirty="0" smtClean="0">
              <a:solidFill>
                <a:schemeClr val="bg1"/>
              </a:solidFill>
            </a:endParaRPr>
          </a:p>
          <a:p>
            <a:endParaRPr kumimoji="1" lang="en-US" altLang="zh-CN" sz="1050" dirty="0">
              <a:solidFill>
                <a:schemeClr val="bg1"/>
              </a:solidFill>
            </a:endParaRPr>
          </a:p>
          <a:p>
            <a:endParaRPr kumimoji="1" lang="en-US" altLang="zh-CN" sz="1050" dirty="0" smtClean="0">
              <a:solidFill>
                <a:schemeClr val="bg1"/>
              </a:solidFill>
            </a:endParaRPr>
          </a:p>
          <a:p>
            <a:endParaRPr kumimoji="1" lang="en-US" altLang="zh-CN" sz="1050" dirty="0">
              <a:solidFill>
                <a:schemeClr val="bg1"/>
              </a:solidFill>
            </a:endParaRPr>
          </a:p>
          <a:p>
            <a:endParaRPr kumimoji="1" lang="en-US" altLang="zh-CN" sz="1050" dirty="0">
              <a:solidFill>
                <a:schemeClr val="bg1"/>
              </a:solidFill>
            </a:endParaRPr>
          </a:p>
          <a:p>
            <a:endParaRPr kumimoji="1" lang="en-US" altLang="zh-CN" sz="1050" dirty="0" smtClean="0">
              <a:solidFill>
                <a:schemeClr val="bg1"/>
              </a:solidFill>
            </a:endParaRPr>
          </a:p>
          <a:p>
            <a:endParaRPr kumimoji="1" lang="en-US" altLang="zh-CN" sz="1050" dirty="0">
              <a:solidFill>
                <a:schemeClr val="bg1"/>
              </a:solidFill>
            </a:endParaRPr>
          </a:p>
          <a:p>
            <a:endParaRPr kumimoji="1" lang="en-US" altLang="zh-CN" sz="1050" dirty="0" smtClean="0">
              <a:solidFill>
                <a:schemeClr val="bg1"/>
              </a:solidFill>
            </a:endParaRPr>
          </a:p>
          <a:p>
            <a:endParaRPr kumimoji="1" lang="en-US" altLang="zh-CN" sz="1050" dirty="0">
              <a:solidFill>
                <a:schemeClr val="bg1"/>
              </a:solidFill>
            </a:endParaRPr>
          </a:p>
          <a:p>
            <a:endParaRPr kumimoji="1" lang="en-US" altLang="zh-CN" sz="1050" dirty="0" smtClean="0">
              <a:solidFill>
                <a:schemeClr val="bg1"/>
              </a:solidFill>
            </a:endParaRPr>
          </a:p>
          <a:p>
            <a:endParaRPr kumimoji="1" lang="en-US" altLang="zh-CN" sz="1050" dirty="0">
              <a:solidFill>
                <a:schemeClr val="bg1"/>
              </a:solidFill>
            </a:endParaRPr>
          </a:p>
          <a:p>
            <a:endParaRPr kumimoji="1" lang="en-US" altLang="zh-CN" sz="1050" dirty="0" smtClean="0">
              <a:solidFill>
                <a:schemeClr val="bg1"/>
              </a:solidFill>
            </a:endParaRPr>
          </a:p>
          <a:p>
            <a:endParaRPr kumimoji="1" lang="zh-CN" altLang="en-US" sz="1050" dirty="0">
              <a:solidFill>
                <a:schemeClr val="bg1"/>
              </a:solidFill>
            </a:endParaRPr>
          </a:p>
        </p:txBody>
      </p:sp>
      <p:graphicFrame>
        <p:nvGraphicFramePr>
          <p:cNvPr id="17" name="表格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9537599"/>
              </p:ext>
            </p:extLst>
          </p:nvPr>
        </p:nvGraphicFramePr>
        <p:xfrm>
          <a:off x="6704024" y="2136689"/>
          <a:ext cx="3504005" cy="1622649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458776"/>
                <a:gridCol w="596900"/>
                <a:gridCol w="673100"/>
                <a:gridCol w="927100"/>
                <a:gridCol w="848129"/>
              </a:tblGrid>
              <a:tr h="358003">
                <a:tc>
                  <a:txBody>
                    <a:bodyPr/>
                    <a:lstStyle/>
                    <a:p>
                      <a:r>
                        <a:rPr lang="zh-CN" altLang="en-US" sz="1050" dirty="0" smtClean="0">
                          <a:solidFill>
                            <a:schemeClr val="bg1"/>
                          </a:solidFill>
                        </a:rPr>
                        <a:t>序号</a:t>
                      </a:r>
                      <a:endParaRPr lang="zh-CN" altLang="en-US" sz="105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000" dirty="0" smtClean="0">
                          <a:solidFill>
                            <a:schemeClr val="bg1"/>
                          </a:solidFill>
                        </a:rPr>
                        <a:t>设备编号</a:t>
                      </a:r>
                      <a:endParaRPr lang="zh-CN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000" dirty="0" smtClean="0">
                          <a:solidFill>
                            <a:schemeClr val="bg1"/>
                          </a:solidFill>
                        </a:rPr>
                        <a:t>设备名称</a:t>
                      </a:r>
                    </a:p>
                    <a:p>
                      <a:endParaRPr lang="zh-CN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000" dirty="0" smtClean="0">
                          <a:solidFill>
                            <a:schemeClr val="bg1"/>
                          </a:solidFill>
                        </a:rPr>
                        <a:t>上次维保日期</a:t>
                      </a:r>
                    </a:p>
                    <a:p>
                      <a:endParaRPr lang="zh-CN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000" dirty="0" smtClean="0">
                          <a:solidFill>
                            <a:schemeClr val="bg1"/>
                          </a:solidFill>
                        </a:rPr>
                        <a:t>设备维保周期</a:t>
                      </a:r>
                      <a:endParaRPr lang="zh-CN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  <a:tr h="358003">
                <a:tc>
                  <a:txBody>
                    <a:bodyPr/>
                    <a:lstStyle/>
                    <a:p>
                      <a:r>
                        <a:rPr lang="en-US" altLang="zh-CN" sz="1000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zh-CN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  <a:tr h="358003">
                <a:tc>
                  <a:txBody>
                    <a:bodyPr/>
                    <a:lstStyle/>
                    <a:p>
                      <a:r>
                        <a:rPr lang="en-US" altLang="zh-CN" sz="1000" dirty="0" smtClean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zh-CN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  <a:tr h="358003">
                <a:tc>
                  <a:txBody>
                    <a:bodyPr/>
                    <a:lstStyle/>
                    <a:p>
                      <a:r>
                        <a:rPr lang="en-US" altLang="zh-CN" sz="1000" dirty="0" smtClean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zh-CN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8" name="图片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5327" y="2268871"/>
            <a:ext cx="1397000" cy="1258683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77181" y="2208011"/>
            <a:ext cx="1813590" cy="1319543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39453" y="3603763"/>
            <a:ext cx="352245" cy="311150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13416" y="3553092"/>
            <a:ext cx="504790" cy="447546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2695327" y="493295"/>
            <a:ext cx="709610" cy="577516"/>
          </a:xfrm>
          <a:prstGeom prst="rect">
            <a:avLst/>
          </a:prstGeom>
          <a:solidFill>
            <a:schemeClr val="bg1">
              <a:lumMod val="65000"/>
              <a:lumOff val="35000"/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56388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666" y="348392"/>
            <a:ext cx="10655300" cy="62103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2850" y="1606550"/>
            <a:ext cx="495300" cy="4445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1750" y="2298700"/>
            <a:ext cx="495300" cy="4445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5550" y="2990850"/>
            <a:ext cx="495300" cy="4445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1750" y="3625850"/>
            <a:ext cx="495300" cy="4445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050" y="4273550"/>
            <a:ext cx="495300" cy="4445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1750" y="4959350"/>
            <a:ext cx="495300" cy="44450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050" y="5600700"/>
            <a:ext cx="495300" cy="44450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2550" y="6248400"/>
            <a:ext cx="495300" cy="28575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666" y="922083"/>
            <a:ext cx="1638300" cy="610107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066" y="1540382"/>
            <a:ext cx="1612900" cy="680304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6050" y="1623505"/>
            <a:ext cx="317500" cy="317500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1041400" y="1023067"/>
            <a:ext cx="111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设备管理</a:t>
            </a:r>
            <a:endParaRPr kumimoji="1" lang="zh-CN" altLang="en-US" dirty="0"/>
          </a:p>
        </p:txBody>
      </p:sp>
      <p:sp>
        <p:nvSpPr>
          <p:cNvPr id="21" name="文本框 20"/>
          <p:cNvSpPr txBox="1"/>
          <p:nvPr/>
        </p:nvSpPr>
        <p:spPr>
          <a:xfrm>
            <a:off x="1023684" y="1717155"/>
            <a:ext cx="111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设备维保</a:t>
            </a:r>
            <a:endParaRPr kumimoji="1" lang="zh-CN" altLang="en-US" dirty="0"/>
          </a:p>
        </p:txBody>
      </p:sp>
      <p:sp>
        <p:nvSpPr>
          <p:cNvPr id="42" name="矩形 41"/>
          <p:cNvSpPr/>
          <p:nvPr/>
        </p:nvSpPr>
        <p:spPr>
          <a:xfrm>
            <a:off x="4408966" y="348392"/>
            <a:ext cx="1034463" cy="577516"/>
          </a:xfrm>
          <a:prstGeom prst="rect">
            <a:avLst/>
          </a:prstGeom>
          <a:solidFill>
            <a:schemeClr val="bg1">
              <a:lumMod val="65000"/>
              <a:lumOff val="35000"/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3" name="文本框 42"/>
          <p:cNvSpPr txBox="1"/>
          <p:nvPr/>
        </p:nvSpPr>
        <p:spPr>
          <a:xfrm>
            <a:off x="1016000" y="2400604"/>
            <a:ext cx="111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备品备件</a:t>
            </a:r>
            <a:endParaRPr kumimoji="1" lang="zh-CN" altLang="en-US" dirty="0"/>
          </a:p>
        </p:txBody>
      </p:sp>
      <p:sp>
        <p:nvSpPr>
          <p:cNvPr id="44" name="文本框 43"/>
          <p:cNvSpPr txBox="1"/>
          <p:nvPr/>
        </p:nvSpPr>
        <p:spPr>
          <a:xfrm>
            <a:off x="1010987" y="3023239"/>
            <a:ext cx="111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工单管理</a:t>
            </a:r>
            <a:endParaRPr kumimoji="1" lang="zh-CN" altLang="en-US" dirty="0"/>
          </a:p>
        </p:txBody>
      </p:sp>
      <p:sp>
        <p:nvSpPr>
          <p:cNvPr id="19" name="矩形 18"/>
          <p:cNvSpPr/>
          <p:nvPr/>
        </p:nvSpPr>
        <p:spPr>
          <a:xfrm>
            <a:off x="2555371" y="1070742"/>
            <a:ext cx="8632992" cy="546340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aphicFrame>
        <p:nvGraphicFramePr>
          <p:cNvPr id="22" name="表格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4901104"/>
              </p:ext>
            </p:extLst>
          </p:nvPr>
        </p:nvGraphicFramePr>
        <p:xfrm>
          <a:off x="3106484" y="2240052"/>
          <a:ext cx="7697873" cy="3331313"/>
        </p:xfrm>
        <a:graphic>
          <a:graphicData uri="http://schemas.openxmlformats.org/drawingml/2006/table">
            <a:tbl>
              <a:tblPr bandRow="1">
                <a:tableStyleId>{3B4B98B0-60AC-42C2-AFA5-B58CD77FA1E5}</a:tableStyleId>
              </a:tblPr>
              <a:tblGrid>
                <a:gridCol w="670268"/>
                <a:gridCol w="986332"/>
                <a:gridCol w="863039"/>
                <a:gridCol w="863039"/>
                <a:gridCol w="863039"/>
                <a:gridCol w="863039"/>
                <a:gridCol w="863039"/>
                <a:gridCol w="863039"/>
                <a:gridCol w="863039"/>
              </a:tblGrid>
              <a:tr h="314633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50" dirty="0" smtClean="0">
                          <a:solidFill>
                            <a:schemeClr val="bg1"/>
                          </a:solidFill>
                        </a:rPr>
                        <a:t>序号</a:t>
                      </a:r>
                      <a:endParaRPr lang="zh-CN" altLang="en-US" sz="105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R>
                      <a:noFill/>
                    </a:lnR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dirty="0" smtClean="0">
                          <a:solidFill>
                            <a:schemeClr val="bg1"/>
                          </a:solidFill>
                        </a:rPr>
                        <a:t>维保日期</a:t>
                      </a:r>
                      <a:endParaRPr lang="zh-CN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dirty="0" smtClean="0">
                          <a:solidFill>
                            <a:schemeClr val="bg1"/>
                          </a:solidFill>
                        </a:rPr>
                        <a:t>设备编号</a:t>
                      </a:r>
                      <a:endParaRPr lang="zh-CN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dirty="0" smtClean="0">
                          <a:solidFill>
                            <a:schemeClr val="bg1"/>
                          </a:solidFill>
                        </a:rPr>
                        <a:t>设备名称</a:t>
                      </a:r>
                      <a:endParaRPr lang="zh-CN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dirty="0" smtClean="0">
                          <a:solidFill>
                            <a:schemeClr val="bg1"/>
                          </a:solidFill>
                        </a:rPr>
                        <a:t>配件编号</a:t>
                      </a:r>
                      <a:endParaRPr lang="zh-CN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dirty="0" smtClean="0">
                          <a:solidFill>
                            <a:schemeClr val="bg1"/>
                          </a:solidFill>
                        </a:rPr>
                        <a:t>配件名称</a:t>
                      </a:r>
                      <a:endParaRPr lang="zh-CN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dirty="0" smtClean="0">
                          <a:solidFill>
                            <a:schemeClr val="bg1"/>
                          </a:solidFill>
                        </a:rPr>
                        <a:t>维保原因</a:t>
                      </a:r>
                      <a:endParaRPr lang="zh-CN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dirty="0" smtClean="0">
                          <a:solidFill>
                            <a:schemeClr val="bg1"/>
                          </a:solidFill>
                        </a:rPr>
                        <a:t>维保内容</a:t>
                      </a:r>
                      <a:endParaRPr lang="zh-CN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dirty="0" smtClean="0">
                          <a:solidFill>
                            <a:schemeClr val="bg1"/>
                          </a:solidFill>
                        </a:rPr>
                        <a:t>操作人</a:t>
                      </a:r>
                      <a:endParaRPr lang="zh-CN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B>
                      <a:noFill/>
                    </a:lnB>
                  </a:tcPr>
                </a:tc>
              </a:tr>
              <a:tr h="30166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zh-CN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 smtClean="0">
                          <a:solidFill>
                            <a:schemeClr val="bg1"/>
                          </a:solidFill>
                        </a:rPr>
                        <a:t>2017-03-06</a:t>
                      </a:r>
                      <a:endParaRPr lang="zh-CN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 smtClean="0">
                          <a:solidFill>
                            <a:schemeClr val="bg1"/>
                          </a:solidFill>
                        </a:rPr>
                        <a:t>CXO998</a:t>
                      </a:r>
                      <a:endParaRPr lang="zh-CN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0166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 smtClean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zh-CN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 smtClean="0">
                          <a:solidFill>
                            <a:schemeClr val="bg1"/>
                          </a:solidFill>
                        </a:rPr>
                        <a:t>2017-03-11</a:t>
                      </a:r>
                      <a:endParaRPr lang="zh-CN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 smtClean="0">
                          <a:solidFill>
                            <a:schemeClr val="bg1"/>
                          </a:solidFill>
                        </a:rPr>
                        <a:t>XSD889</a:t>
                      </a:r>
                      <a:endParaRPr lang="zh-CN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0166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 smtClean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zh-CN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 smtClean="0">
                          <a:solidFill>
                            <a:schemeClr val="bg1"/>
                          </a:solidFill>
                        </a:rPr>
                        <a:t>2017-03-15</a:t>
                      </a:r>
                      <a:endParaRPr lang="zh-CN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 smtClean="0">
                          <a:solidFill>
                            <a:schemeClr val="bg1"/>
                          </a:solidFill>
                        </a:rPr>
                        <a:t>SF76GN</a:t>
                      </a:r>
                      <a:endParaRPr lang="zh-CN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01668">
                <a:tc>
                  <a:txBody>
                    <a:bodyPr/>
                    <a:lstStyle/>
                    <a:p>
                      <a:pPr algn="ctr"/>
                      <a:endParaRPr lang="zh-CN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01668">
                <a:tc>
                  <a:txBody>
                    <a:bodyPr/>
                    <a:lstStyle/>
                    <a:p>
                      <a:pPr algn="ctr"/>
                      <a:endParaRPr lang="zh-CN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01668">
                <a:tc>
                  <a:txBody>
                    <a:bodyPr/>
                    <a:lstStyle/>
                    <a:p>
                      <a:pPr algn="ctr"/>
                      <a:endParaRPr lang="zh-CN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01668">
                <a:tc>
                  <a:txBody>
                    <a:bodyPr/>
                    <a:lstStyle/>
                    <a:p>
                      <a:pPr algn="ctr"/>
                      <a:endParaRPr lang="zh-CN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01668">
                <a:tc>
                  <a:txBody>
                    <a:bodyPr/>
                    <a:lstStyle/>
                    <a:p>
                      <a:pPr algn="ctr"/>
                      <a:endParaRPr lang="zh-CN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01668">
                <a:tc>
                  <a:txBody>
                    <a:bodyPr/>
                    <a:lstStyle/>
                    <a:p>
                      <a:pPr algn="ctr"/>
                      <a:endParaRPr lang="zh-CN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01668">
                <a:tc>
                  <a:txBody>
                    <a:bodyPr/>
                    <a:lstStyle/>
                    <a:p>
                      <a:pPr algn="ctr"/>
                      <a:endParaRPr lang="zh-CN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R>
                      <a:noFill/>
                    </a:lnR>
                    <a:lnT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</a:tcPr>
                </a:tc>
              </a:tr>
            </a:tbl>
          </a:graphicData>
        </a:graphic>
      </p:graphicFrame>
      <p:pic>
        <p:nvPicPr>
          <p:cNvPr id="23" name="图片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6484" y="5809831"/>
            <a:ext cx="1181100" cy="339444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77157" y="5864142"/>
            <a:ext cx="1727200" cy="285133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18520" y="1315226"/>
            <a:ext cx="6273800" cy="495300"/>
          </a:xfrm>
          <a:prstGeom prst="rect">
            <a:avLst/>
          </a:prstGeom>
        </p:spPr>
      </p:pic>
      <p:sp>
        <p:nvSpPr>
          <p:cNvPr id="25" name="文本框 24"/>
          <p:cNvSpPr txBox="1"/>
          <p:nvPr/>
        </p:nvSpPr>
        <p:spPr>
          <a:xfrm>
            <a:off x="6088316" y="1811988"/>
            <a:ext cx="320843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900" dirty="0" smtClean="0">
                <a:solidFill>
                  <a:srgbClr val="00B050"/>
                </a:solidFill>
              </a:rPr>
              <a:t>此处添加筛选条件，此为示例</a:t>
            </a:r>
            <a:endParaRPr kumimoji="1" lang="zh-CN" altLang="en-US" sz="9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169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666" y="348392"/>
            <a:ext cx="10655300" cy="62103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2850" y="1606550"/>
            <a:ext cx="495300" cy="4445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1750" y="2298700"/>
            <a:ext cx="495300" cy="4445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5550" y="2990850"/>
            <a:ext cx="495300" cy="4445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1750" y="3625850"/>
            <a:ext cx="495300" cy="4445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050" y="4273550"/>
            <a:ext cx="495300" cy="4445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1750" y="4959350"/>
            <a:ext cx="495300" cy="44450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050" y="5600700"/>
            <a:ext cx="495300" cy="44450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2550" y="6248400"/>
            <a:ext cx="495300" cy="28575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666" y="922083"/>
            <a:ext cx="1638300" cy="640321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398" y="2241335"/>
            <a:ext cx="1612900" cy="680304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1037" y="2355339"/>
            <a:ext cx="317500" cy="317500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1105291" y="1638724"/>
            <a:ext cx="111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设备管理</a:t>
            </a:r>
            <a:endParaRPr kumimoji="1" lang="zh-CN" altLang="en-US" dirty="0"/>
          </a:p>
        </p:txBody>
      </p:sp>
      <p:sp>
        <p:nvSpPr>
          <p:cNvPr id="21" name="文本框 20"/>
          <p:cNvSpPr txBox="1"/>
          <p:nvPr/>
        </p:nvSpPr>
        <p:spPr>
          <a:xfrm>
            <a:off x="1067856" y="1016617"/>
            <a:ext cx="111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设备维保</a:t>
            </a:r>
            <a:endParaRPr kumimoji="1" lang="zh-CN" altLang="en-US" dirty="0"/>
          </a:p>
        </p:txBody>
      </p:sp>
      <p:sp>
        <p:nvSpPr>
          <p:cNvPr id="42" name="矩形 41"/>
          <p:cNvSpPr/>
          <p:nvPr/>
        </p:nvSpPr>
        <p:spPr>
          <a:xfrm>
            <a:off x="4408966" y="348392"/>
            <a:ext cx="1034463" cy="577516"/>
          </a:xfrm>
          <a:prstGeom prst="rect">
            <a:avLst/>
          </a:prstGeom>
          <a:solidFill>
            <a:schemeClr val="bg1">
              <a:lumMod val="65000"/>
              <a:lumOff val="35000"/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3" name="文本框 42"/>
          <p:cNvSpPr txBox="1"/>
          <p:nvPr/>
        </p:nvSpPr>
        <p:spPr>
          <a:xfrm>
            <a:off x="1016000" y="2400604"/>
            <a:ext cx="111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备品备件</a:t>
            </a:r>
            <a:endParaRPr kumimoji="1" lang="zh-CN" altLang="en-US" dirty="0"/>
          </a:p>
        </p:txBody>
      </p:sp>
      <p:sp>
        <p:nvSpPr>
          <p:cNvPr id="44" name="文本框 43"/>
          <p:cNvSpPr txBox="1"/>
          <p:nvPr/>
        </p:nvSpPr>
        <p:spPr>
          <a:xfrm>
            <a:off x="1010987" y="3023239"/>
            <a:ext cx="111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工单管理</a:t>
            </a:r>
            <a:endParaRPr kumimoji="1" lang="zh-CN" altLang="en-US" dirty="0"/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41294" y="2241335"/>
            <a:ext cx="2037648" cy="1128967"/>
          </a:xfrm>
          <a:prstGeom prst="rect">
            <a:avLst/>
          </a:prstGeom>
        </p:spPr>
      </p:pic>
      <p:pic>
        <p:nvPicPr>
          <p:cNvPr id="36" name="图片 3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86137" y="2319499"/>
            <a:ext cx="1798920" cy="995336"/>
          </a:xfrm>
          <a:prstGeom prst="rect">
            <a:avLst/>
          </a:prstGeom>
        </p:spPr>
      </p:pic>
      <p:pic>
        <p:nvPicPr>
          <p:cNvPr id="45" name="图片 4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7191" y="2278403"/>
            <a:ext cx="1727865" cy="334166"/>
          </a:xfrm>
          <a:prstGeom prst="rect">
            <a:avLst/>
          </a:prstGeom>
        </p:spPr>
      </p:pic>
      <p:sp>
        <p:nvSpPr>
          <p:cNvPr id="39" name="文本框 38"/>
          <p:cNvSpPr txBox="1"/>
          <p:nvPr/>
        </p:nvSpPr>
        <p:spPr>
          <a:xfrm>
            <a:off x="2457191" y="2262104"/>
            <a:ext cx="150394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dirty="0" smtClean="0"/>
              <a:t>配件类别</a:t>
            </a:r>
            <a:endParaRPr kumimoji="1" lang="en-US" altLang="zh-CN" sz="1200" dirty="0" smtClean="0"/>
          </a:p>
          <a:p>
            <a:endParaRPr kumimoji="1" lang="en-US" altLang="zh-CN" sz="1200" dirty="0"/>
          </a:p>
          <a:p>
            <a:r>
              <a:rPr kumimoji="1" lang="zh-CN" altLang="en-US" sz="1200" dirty="0" smtClean="0"/>
              <a:t>配件入库</a:t>
            </a:r>
            <a:endParaRPr kumimoji="1" lang="en-US" altLang="zh-CN" sz="1200" dirty="0"/>
          </a:p>
          <a:p>
            <a:endParaRPr kumimoji="1" lang="en-US" altLang="zh-CN" sz="1200" dirty="0" smtClean="0"/>
          </a:p>
          <a:p>
            <a:r>
              <a:rPr kumimoji="1" lang="zh-CN" altLang="en-US" sz="1200" dirty="0" smtClean="0"/>
              <a:t>配件出库</a:t>
            </a:r>
            <a:endParaRPr kumimoji="1" lang="en-US" altLang="zh-CN" sz="1200" dirty="0" smtClean="0"/>
          </a:p>
        </p:txBody>
      </p:sp>
    </p:spTree>
    <p:extLst>
      <p:ext uri="{BB962C8B-B14F-4D97-AF65-F5344CB8AC3E}">
        <p14:creationId xmlns:p14="http://schemas.microsoft.com/office/powerpoint/2010/main" val="866601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666" y="348392"/>
            <a:ext cx="10655300" cy="62103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2850" y="1606550"/>
            <a:ext cx="495300" cy="4445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1750" y="2298700"/>
            <a:ext cx="495300" cy="4445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5550" y="2990850"/>
            <a:ext cx="495300" cy="4445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1750" y="3625850"/>
            <a:ext cx="495300" cy="4445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050" y="4273550"/>
            <a:ext cx="495300" cy="4445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1750" y="4959350"/>
            <a:ext cx="495300" cy="44450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050" y="5600700"/>
            <a:ext cx="495300" cy="44450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2550" y="6248400"/>
            <a:ext cx="495300" cy="28575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666" y="922083"/>
            <a:ext cx="1638300" cy="640321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398" y="2241335"/>
            <a:ext cx="1612900" cy="680304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1037" y="2355339"/>
            <a:ext cx="317500" cy="317500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1105291" y="1638724"/>
            <a:ext cx="111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设备管理</a:t>
            </a:r>
            <a:endParaRPr kumimoji="1" lang="zh-CN" altLang="en-US" dirty="0"/>
          </a:p>
        </p:txBody>
      </p:sp>
      <p:sp>
        <p:nvSpPr>
          <p:cNvPr id="21" name="文本框 20"/>
          <p:cNvSpPr txBox="1"/>
          <p:nvPr/>
        </p:nvSpPr>
        <p:spPr>
          <a:xfrm>
            <a:off x="1067856" y="1016617"/>
            <a:ext cx="111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设备维保</a:t>
            </a:r>
            <a:endParaRPr kumimoji="1" lang="zh-CN" altLang="en-US" dirty="0"/>
          </a:p>
        </p:txBody>
      </p:sp>
      <p:sp>
        <p:nvSpPr>
          <p:cNvPr id="42" name="矩形 41"/>
          <p:cNvSpPr/>
          <p:nvPr/>
        </p:nvSpPr>
        <p:spPr>
          <a:xfrm>
            <a:off x="4408966" y="348392"/>
            <a:ext cx="1034463" cy="577516"/>
          </a:xfrm>
          <a:prstGeom prst="rect">
            <a:avLst/>
          </a:prstGeom>
          <a:solidFill>
            <a:schemeClr val="bg1">
              <a:lumMod val="65000"/>
              <a:lumOff val="35000"/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3" name="文本框 42"/>
          <p:cNvSpPr txBox="1"/>
          <p:nvPr/>
        </p:nvSpPr>
        <p:spPr>
          <a:xfrm>
            <a:off x="1016000" y="2400604"/>
            <a:ext cx="111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备品备件</a:t>
            </a:r>
            <a:endParaRPr kumimoji="1" lang="zh-CN" altLang="en-US" dirty="0"/>
          </a:p>
        </p:txBody>
      </p:sp>
      <p:sp>
        <p:nvSpPr>
          <p:cNvPr id="44" name="文本框 43"/>
          <p:cNvSpPr txBox="1"/>
          <p:nvPr/>
        </p:nvSpPr>
        <p:spPr>
          <a:xfrm>
            <a:off x="1010987" y="3023239"/>
            <a:ext cx="111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工单管理</a:t>
            </a:r>
            <a:endParaRPr kumimoji="1"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35305" y="1066346"/>
            <a:ext cx="8605937" cy="2474808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178591" y="4499692"/>
            <a:ext cx="40709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dirty="0" smtClean="0">
                <a:solidFill>
                  <a:srgbClr val="00B050"/>
                </a:solidFill>
              </a:rPr>
              <a:t>出库入库操作在表格中添加操作按钮  该部分参照</a:t>
            </a:r>
            <a:r>
              <a:rPr kumimoji="1" lang="en-US" altLang="zh-CN" sz="1200" dirty="0" err="1" smtClean="0">
                <a:solidFill>
                  <a:srgbClr val="00B050"/>
                </a:solidFill>
              </a:rPr>
              <a:t>thinglinx</a:t>
            </a:r>
            <a:endParaRPr kumimoji="1" lang="zh-CN" altLang="en-US" sz="1200" dirty="0">
              <a:solidFill>
                <a:srgbClr val="00B05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54908" y="3642638"/>
            <a:ext cx="1155700" cy="162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568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666" y="348392"/>
            <a:ext cx="10655300" cy="62103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2850" y="1606550"/>
            <a:ext cx="495300" cy="4445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1750" y="2298700"/>
            <a:ext cx="495300" cy="4445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5550" y="2990850"/>
            <a:ext cx="495300" cy="4445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1750" y="3625850"/>
            <a:ext cx="495300" cy="4445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050" y="4273550"/>
            <a:ext cx="495300" cy="4445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1750" y="4959350"/>
            <a:ext cx="495300" cy="44450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050" y="5600700"/>
            <a:ext cx="495300" cy="44450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2550" y="6248400"/>
            <a:ext cx="495300" cy="28575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666" y="922083"/>
            <a:ext cx="1638300" cy="640321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398" y="2241335"/>
            <a:ext cx="1612900" cy="680304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1037" y="2355339"/>
            <a:ext cx="317500" cy="317500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1105291" y="1638724"/>
            <a:ext cx="111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设备管理</a:t>
            </a:r>
            <a:endParaRPr kumimoji="1" lang="zh-CN" altLang="en-US" dirty="0"/>
          </a:p>
        </p:txBody>
      </p:sp>
      <p:sp>
        <p:nvSpPr>
          <p:cNvPr id="21" name="文本框 20"/>
          <p:cNvSpPr txBox="1"/>
          <p:nvPr/>
        </p:nvSpPr>
        <p:spPr>
          <a:xfrm>
            <a:off x="1067856" y="1016617"/>
            <a:ext cx="111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设备维保</a:t>
            </a:r>
            <a:endParaRPr kumimoji="1" lang="zh-CN" altLang="en-US" dirty="0"/>
          </a:p>
        </p:txBody>
      </p:sp>
      <p:sp>
        <p:nvSpPr>
          <p:cNvPr id="42" name="矩形 41"/>
          <p:cNvSpPr/>
          <p:nvPr/>
        </p:nvSpPr>
        <p:spPr>
          <a:xfrm>
            <a:off x="4408966" y="348392"/>
            <a:ext cx="1034463" cy="577516"/>
          </a:xfrm>
          <a:prstGeom prst="rect">
            <a:avLst/>
          </a:prstGeom>
          <a:solidFill>
            <a:schemeClr val="bg1">
              <a:lumMod val="65000"/>
              <a:lumOff val="35000"/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3" name="文本框 42"/>
          <p:cNvSpPr txBox="1"/>
          <p:nvPr/>
        </p:nvSpPr>
        <p:spPr>
          <a:xfrm>
            <a:off x="1016000" y="2400604"/>
            <a:ext cx="111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备品备件</a:t>
            </a:r>
            <a:endParaRPr kumimoji="1" lang="zh-CN" altLang="en-US" dirty="0"/>
          </a:p>
        </p:txBody>
      </p:sp>
      <p:sp>
        <p:nvSpPr>
          <p:cNvPr id="44" name="文本框 43"/>
          <p:cNvSpPr txBox="1"/>
          <p:nvPr/>
        </p:nvSpPr>
        <p:spPr>
          <a:xfrm>
            <a:off x="1010987" y="3023239"/>
            <a:ext cx="111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工单管理</a:t>
            </a:r>
            <a:endParaRPr kumimoji="1"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05857" y="1016617"/>
            <a:ext cx="8605937" cy="247480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56431" y="2406650"/>
            <a:ext cx="3947754" cy="288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013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666" y="324326"/>
            <a:ext cx="10655300" cy="62103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2850" y="1606550"/>
            <a:ext cx="495300" cy="4445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1750" y="2298700"/>
            <a:ext cx="495300" cy="4445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5550" y="2990850"/>
            <a:ext cx="495300" cy="4445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1750" y="3625850"/>
            <a:ext cx="495300" cy="4445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050" y="4273550"/>
            <a:ext cx="495300" cy="4445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1750" y="4959350"/>
            <a:ext cx="495300" cy="44450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050" y="5600700"/>
            <a:ext cx="495300" cy="44450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2550" y="6248400"/>
            <a:ext cx="495300" cy="28575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666" y="922083"/>
            <a:ext cx="1638300" cy="610107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398" y="2895237"/>
            <a:ext cx="1612900" cy="680304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0650" y="2948285"/>
            <a:ext cx="317500" cy="317500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1028342" y="1033706"/>
            <a:ext cx="111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设备管理</a:t>
            </a:r>
            <a:endParaRPr kumimoji="1" lang="zh-CN" altLang="en-US" dirty="0"/>
          </a:p>
        </p:txBody>
      </p:sp>
      <p:sp>
        <p:nvSpPr>
          <p:cNvPr id="21" name="文本框 20"/>
          <p:cNvSpPr txBox="1"/>
          <p:nvPr/>
        </p:nvSpPr>
        <p:spPr>
          <a:xfrm>
            <a:off x="1023684" y="1717155"/>
            <a:ext cx="111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设备维保</a:t>
            </a:r>
            <a:endParaRPr kumimoji="1" lang="zh-CN" altLang="en-US" dirty="0"/>
          </a:p>
        </p:txBody>
      </p:sp>
      <p:sp>
        <p:nvSpPr>
          <p:cNvPr id="42" name="矩形 41"/>
          <p:cNvSpPr/>
          <p:nvPr/>
        </p:nvSpPr>
        <p:spPr>
          <a:xfrm>
            <a:off x="4408966" y="348392"/>
            <a:ext cx="1034463" cy="577516"/>
          </a:xfrm>
          <a:prstGeom prst="rect">
            <a:avLst/>
          </a:prstGeom>
          <a:solidFill>
            <a:schemeClr val="bg1">
              <a:lumMod val="65000"/>
              <a:lumOff val="35000"/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3" name="文本框 42"/>
          <p:cNvSpPr txBox="1"/>
          <p:nvPr/>
        </p:nvSpPr>
        <p:spPr>
          <a:xfrm>
            <a:off x="1016000" y="2400604"/>
            <a:ext cx="111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备品备件</a:t>
            </a:r>
            <a:endParaRPr kumimoji="1" lang="zh-CN" altLang="en-US" dirty="0"/>
          </a:p>
        </p:txBody>
      </p:sp>
      <p:sp>
        <p:nvSpPr>
          <p:cNvPr id="44" name="文本框 43"/>
          <p:cNvSpPr txBox="1"/>
          <p:nvPr/>
        </p:nvSpPr>
        <p:spPr>
          <a:xfrm>
            <a:off x="1010987" y="3023239"/>
            <a:ext cx="111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工单管理</a:t>
            </a:r>
            <a:endParaRPr kumimoji="1" lang="zh-CN" altLang="en-US" dirty="0"/>
          </a:p>
        </p:txBody>
      </p:sp>
      <p:sp>
        <p:nvSpPr>
          <p:cNvPr id="18" name="矩形 17"/>
          <p:cNvSpPr/>
          <p:nvPr/>
        </p:nvSpPr>
        <p:spPr>
          <a:xfrm>
            <a:off x="2492232" y="1033706"/>
            <a:ext cx="8632992" cy="546333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06862" y="1047665"/>
            <a:ext cx="8597807" cy="4296849"/>
          </a:xfrm>
          <a:prstGeom prst="rect">
            <a:avLst/>
          </a:prstGeom>
        </p:spPr>
      </p:pic>
      <p:sp>
        <p:nvSpPr>
          <p:cNvPr id="32" name="文本框 31"/>
          <p:cNvSpPr txBox="1"/>
          <p:nvPr/>
        </p:nvSpPr>
        <p:spPr>
          <a:xfrm>
            <a:off x="3350371" y="4273550"/>
            <a:ext cx="71967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solidFill>
                  <a:srgbClr val="00B050"/>
                </a:solidFill>
              </a:rPr>
              <a:t>以下页面结构参照网易七鱼 </a:t>
            </a:r>
            <a:r>
              <a:rPr kumimoji="1" lang="en-US" altLang="zh-CN" dirty="0">
                <a:solidFill>
                  <a:srgbClr val="00B050"/>
                </a:solidFill>
                <a:hlinkClick r:id="rId7"/>
              </a:rPr>
              <a:t>https://test00.qiyukf.com/worksheet/admin/wait</a:t>
            </a:r>
            <a:r>
              <a:rPr kumimoji="1" lang="en-US" altLang="zh-CN" dirty="0" smtClean="0">
                <a:solidFill>
                  <a:srgbClr val="00B050"/>
                </a:solidFill>
                <a:hlinkClick r:id="rId7"/>
              </a:rPr>
              <a:t>/</a:t>
            </a:r>
            <a:endParaRPr kumimoji="1" lang="en-US" altLang="zh-CN" dirty="0" smtClean="0">
              <a:solidFill>
                <a:srgbClr val="00B050"/>
              </a:solidFill>
            </a:endParaRPr>
          </a:p>
          <a:p>
            <a:r>
              <a:rPr kumimoji="1" lang="zh-CN" altLang="en-US" dirty="0" smtClean="0">
                <a:solidFill>
                  <a:srgbClr val="00B050"/>
                </a:solidFill>
              </a:rPr>
              <a:t>用户名：</a:t>
            </a:r>
            <a:r>
              <a:rPr lang="en-US" altLang="zh-CN" dirty="0"/>
              <a:t> </a:t>
            </a:r>
            <a:r>
              <a:rPr lang="en-US" altLang="zh-CN" dirty="0" smtClean="0">
                <a:solidFill>
                  <a:srgbClr val="00B050"/>
                </a:solidFill>
                <a:hlinkClick r:id="rId8"/>
              </a:rPr>
              <a:t>test00@qq.com</a:t>
            </a:r>
            <a:endParaRPr lang="en-US" altLang="zh-CN" dirty="0" smtClean="0">
              <a:solidFill>
                <a:srgbClr val="00B050"/>
              </a:solidFill>
            </a:endParaRPr>
          </a:p>
          <a:p>
            <a:r>
              <a:rPr kumimoji="1" lang="zh-CN" altLang="en-US" dirty="0" smtClean="0">
                <a:solidFill>
                  <a:srgbClr val="00B050"/>
                </a:solidFill>
              </a:rPr>
              <a:t>密码： </a:t>
            </a:r>
            <a:r>
              <a:rPr kumimoji="1" lang="en-US" altLang="zh-CN" dirty="0" smtClean="0">
                <a:solidFill>
                  <a:srgbClr val="00B050"/>
                </a:solidFill>
              </a:rPr>
              <a:t>123456</a:t>
            </a:r>
            <a:r>
              <a:rPr kumimoji="1" lang="zh-CN" altLang="en-US" dirty="0" smtClean="0">
                <a:solidFill>
                  <a:srgbClr val="00B050"/>
                </a:solidFill>
              </a:rPr>
              <a:t> </a:t>
            </a:r>
            <a:endParaRPr kumimoji="1" lang="en-US" altLang="zh-CN" dirty="0" smtClean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163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666" y="324326"/>
            <a:ext cx="10655300" cy="62103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2850" y="1606550"/>
            <a:ext cx="495300" cy="4445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1750" y="2298700"/>
            <a:ext cx="495300" cy="4445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5550" y="2990850"/>
            <a:ext cx="495300" cy="4445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1750" y="3625850"/>
            <a:ext cx="495300" cy="4445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050" y="4273550"/>
            <a:ext cx="495300" cy="4445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1750" y="4959350"/>
            <a:ext cx="495300" cy="44450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050" y="5600700"/>
            <a:ext cx="495300" cy="44450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2550" y="6248400"/>
            <a:ext cx="495300" cy="28575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666" y="922083"/>
            <a:ext cx="1638300" cy="610107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398" y="2895237"/>
            <a:ext cx="1612900" cy="680304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0650" y="2948285"/>
            <a:ext cx="317500" cy="317500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1028342" y="1033706"/>
            <a:ext cx="111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设备管理</a:t>
            </a:r>
            <a:endParaRPr kumimoji="1" lang="zh-CN" altLang="en-US" dirty="0"/>
          </a:p>
        </p:txBody>
      </p:sp>
      <p:sp>
        <p:nvSpPr>
          <p:cNvPr id="21" name="文本框 20"/>
          <p:cNvSpPr txBox="1"/>
          <p:nvPr/>
        </p:nvSpPr>
        <p:spPr>
          <a:xfrm>
            <a:off x="1023684" y="1717155"/>
            <a:ext cx="111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设备维保</a:t>
            </a:r>
            <a:endParaRPr kumimoji="1" lang="zh-CN" altLang="en-US" dirty="0"/>
          </a:p>
        </p:txBody>
      </p:sp>
      <p:sp>
        <p:nvSpPr>
          <p:cNvPr id="42" name="矩形 41"/>
          <p:cNvSpPr/>
          <p:nvPr/>
        </p:nvSpPr>
        <p:spPr>
          <a:xfrm>
            <a:off x="4408966" y="348392"/>
            <a:ext cx="1034463" cy="577516"/>
          </a:xfrm>
          <a:prstGeom prst="rect">
            <a:avLst/>
          </a:prstGeom>
          <a:solidFill>
            <a:schemeClr val="bg1">
              <a:lumMod val="65000"/>
              <a:lumOff val="35000"/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3" name="文本框 42"/>
          <p:cNvSpPr txBox="1"/>
          <p:nvPr/>
        </p:nvSpPr>
        <p:spPr>
          <a:xfrm>
            <a:off x="1016000" y="2400604"/>
            <a:ext cx="111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备品备件</a:t>
            </a:r>
            <a:endParaRPr kumimoji="1" lang="zh-CN" altLang="en-US" dirty="0"/>
          </a:p>
        </p:txBody>
      </p:sp>
      <p:sp>
        <p:nvSpPr>
          <p:cNvPr id="44" name="文本框 43"/>
          <p:cNvSpPr txBox="1"/>
          <p:nvPr/>
        </p:nvSpPr>
        <p:spPr>
          <a:xfrm>
            <a:off x="1010987" y="3023239"/>
            <a:ext cx="111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工单管理</a:t>
            </a:r>
            <a:endParaRPr kumimoji="1" lang="zh-CN" altLang="en-US" dirty="0"/>
          </a:p>
        </p:txBody>
      </p:sp>
      <p:sp>
        <p:nvSpPr>
          <p:cNvPr id="18" name="矩形 17"/>
          <p:cNvSpPr/>
          <p:nvPr/>
        </p:nvSpPr>
        <p:spPr>
          <a:xfrm>
            <a:off x="2492232" y="1033706"/>
            <a:ext cx="8632992" cy="546333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06862" y="1047665"/>
            <a:ext cx="8597807" cy="4296849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3825964" y="3424019"/>
            <a:ext cx="45247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solidFill>
                  <a:srgbClr val="00B050"/>
                </a:solidFill>
              </a:rPr>
              <a:t>在我受理的工单列表中，点击工单，跳转到工单处理页面（下一页）</a:t>
            </a:r>
            <a:endParaRPr kumimoji="1" lang="zh-CN" alt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2705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666" y="324326"/>
            <a:ext cx="10655300" cy="62103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2850" y="1606550"/>
            <a:ext cx="495300" cy="4445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1750" y="2298700"/>
            <a:ext cx="495300" cy="4445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5550" y="2990850"/>
            <a:ext cx="495300" cy="4445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1750" y="3625850"/>
            <a:ext cx="495300" cy="4445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9050" y="4273550"/>
            <a:ext cx="495300" cy="4445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1750" y="4959350"/>
            <a:ext cx="495300" cy="44450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9050" y="5600700"/>
            <a:ext cx="495300" cy="44450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2550" y="6248400"/>
            <a:ext cx="495300" cy="28575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666" y="922083"/>
            <a:ext cx="1638300" cy="610107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5398" y="2895237"/>
            <a:ext cx="1612900" cy="680304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90650" y="2948285"/>
            <a:ext cx="317500" cy="317500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1028342" y="1033706"/>
            <a:ext cx="111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设备管理</a:t>
            </a:r>
            <a:endParaRPr kumimoji="1" lang="zh-CN" altLang="en-US" dirty="0"/>
          </a:p>
        </p:txBody>
      </p:sp>
      <p:sp>
        <p:nvSpPr>
          <p:cNvPr id="21" name="文本框 20"/>
          <p:cNvSpPr txBox="1"/>
          <p:nvPr/>
        </p:nvSpPr>
        <p:spPr>
          <a:xfrm>
            <a:off x="1023684" y="1717155"/>
            <a:ext cx="111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设备维保</a:t>
            </a:r>
            <a:endParaRPr kumimoji="1" lang="zh-CN" altLang="en-US" dirty="0"/>
          </a:p>
        </p:txBody>
      </p:sp>
      <p:sp>
        <p:nvSpPr>
          <p:cNvPr id="42" name="矩形 41"/>
          <p:cNvSpPr/>
          <p:nvPr/>
        </p:nvSpPr>
        <p:spPr>
          <a:xfrm>
            <a:off x="4408966" y="348392"/>
            <a:ext cx="1034463" cy="577516"/>
          </a:xfrm>
          <a:prstGeom prst="rect">
            <a:avLst/>
          </a:prstGeom>
          <a:solidFill>
            <a:schemeClr val="bg1">
              <a:lumMod val="65000"/>
              <a:lumOff val="35000"/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3" name="文本框 42"/>
          <p:cNvSpPr txBox="1"/>
          <p:nvPr/>
        </p:nvSpPr>
        <p:spPr>
          <a:xfrm>
            <a:off x="1016000" y="2400604"/>
            <a:ext cx="111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备品备件</a:t>
            </a:r>
            <a:endParaRPr kumimoji="1" lang="zh-CN" altLang="en-US" dirty="0"/>
          </a:p>
        </p:txBody>
      </p:sp>
      <p:sp>
        <p:nvSpPr>
          <p:cNvPr id="44" name="文本框 43"/>
          <p:cNvSpPr txBox="1"/>
          <p:nvPr/>
        </p:nvSpPr>
        <p:spPr>
          <a:xfrm>
            <a:off x="1010987" y="3023239"/>
            <a:ext cx="111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工单管理</a:t>
            </a:r>
            <a:endParaRPr kumimoji="1" lang="zh-CN" altLang="en-US" dirty="0"/>
          </a:p>
        </p:txBody>
      </p:sp>
      <p:sp>
        <p:nvSpPr>
          <p:cNvPr id="18" name="矩形 17"/>
          <p:cNvSpPr/>
          <p:nvPr/>
        </p:nvSpPr>
        <p:spPr>
          <a:xfrm>
            <a:off x="2429023" y="1007752"/>
            <a:ext cx="8632992" cy="546333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99916" y="1029966"/>
            <a:ext cx="3289300" cy="9207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73752" y="2121539"/>
            <a:ext cx="2590800" cy="180340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64552" y="2616676"/>
            <a:ext cx="1898650" cy="812800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7350048" y="2654743"/>
            <a:ext cx="27679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100" dirty="0" smtClean="0">
                <a:solidFill>
                  <a:schemeClr val="bg1"/>
                </a:solidFill>
              </a:rPr>
              <a:t>工单类型：保养工单</a:t>
            </a:r>
            <a:endParaRPr kumimoji="1" lang="en-US" altLang="zh-CN" sz="1100" dirty="0" smtClean="0">
              <a:solidFill>
                <a:schemeClr val="bg1"/>
              </a:solidFill>
            </a:endParaRPr>
          </a:p>
          <a:p>
            <a:endParaRPr kumimoji="1" lang="en-US" altLang="zh-CN" sz="1100" dirty="0">
              <a:solidFill>
                <a:schemeClr val="bg1"/>
              </a:solidFill>
            </a:endParaRPr>
          </a:p>
          <a:p>
            <a:endParaRPr kumimoji="1" lang="en-US" altLang="zh-CN" sz="1100" dirty="0" smtClean="0">
              <a:solidFill>
                <a:schemeClr val="bg1"/>
              </a:solidFill>
            </a:endParaRPr>
          </a:p>
          <a:p>
            <a:r>
              <a:rPr kumimoji="1" lang="zh-CN" altLang="en-US" sz="1100" dirty="0" smtClean="0">
                <a:solidFill>
                  <a:schemeClr val="bg1"/>
                </a:solidFill>
              </a:rPr>
              <a:t>设备： 设备</a:t>
            </a:r>
            <a:r>
              <a:rPr kumimoji="1" lang="en-US" altLang="zh-CN" sz="1100" dirty="0" smtClean="0">
                <a:solidFill>
                  <a:schemeClr val="bg1"/>
                </a:solidFill>
              </a:rPr>
              <a:t>000X1</a:t>
            </a:r>
            <a:endParaRPr kumimoji="1" lang="zh-CN" altLang="en-US" sz="1100" dirty="0">
              <a:solidFill>
                <a:schemeClr val="bg1"/>
              </a:solidFill>
            </a:endParaRPr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623422" y="3922188"/>
            <a:ext cx="386718" cy="437159"/>
          </a:xfrm>
          <a:prstGeom prst="rect">
            <a:avLst/>
          </a:prstGeom>
        </p:spPr>
      </p:pic>
      <p:sp>
        <p:nvSpPr>
          <p:cNvPr id="29" name="文本框 28"/>
          <p:cNvSpPr txBox="1"/>
          <p:nvPr/>
        </p:nvSpPr>
        <p:spPr>
          <a:xfrm>
            <a:off x="2978608" y="4048138"/>
            <a:ext cx="27679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dirty="0" smtClean="0">
                <a:solidFill>
                  <a:schemeClr val="bg1"/>
                </a:solidFill>
              </a:rPr>
              <a:t>工单状态</a:t>
            </a:r>
            <a:endParaRPr kumimoji="1" lang="zh-CN" altLang="en-US" sz="1400" dirty="0">
              <a:solidFill>
                <a:schemeClr val="bg1"/>
              </a:solidFill>
            </a:endParaRPr>
          </a:p>
        </p:txBody>
      </p:sp>
      <p:cxnSp>
        <p:nvCxnSpPr>
          <p:cNvPr id="26" name="直线连接符 25"/>
          <p:cNvCxnSpPr/>
          <p:nvPr/>
        </p:nvCxnSpPr>
        <p:spPr>
          <a:xfrm flipV="1">
            <a:off x="4504502" y="4212241"/>
            <a:ext cx="4544779" cy="250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椭圆 27"/>
          <p:cNvSpPr/>
          <p:nvPr/>
        </p:nvSpPr>
        <p:spPr>
          <a:xfrm>
            <a:off x="5164552" y="4164928"/>
            <a:ext cx="164193" cy="168428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6042170" y="4159668"/>
            <a:ext cx="164193" cy="168428"/>
          </a:xfrm>
          <a:prstGeom prst="ellipse">
            <a:avLst/>
          </a:prstGeom>
          <a:solidFill>
            <a:schemeClr val="tx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6" name="椭圆 35"/>
          <p:cNvSpPr/>
          <p:nvPr/>
        </p:nvSpPr>
        <p:spPr>
          <a:xfrm>
            <a:off x="6935548" y="4154408"/>
            <a:ext cx="164193" cy="168428"/>
          </a:xfrm>
          <a:prstGeom prst="ellipse">
            <a:avLst/>
          </a:prstGeom>
          <a:solidFill>
            <a:schemeClr val="tx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7755371" y="4154408"/>
            <a:ext cx="164193" cy="168428"/>
          </a:xfrm>
          <a:prstGeom prst="ellipse">
            <a:avLst/>
          </a:prstGeom>
          <a:solidFill>
            <a:schemeClr val="tx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8" name="文本框 37"/>
          <p:cNvSpPr txBox="1"/>
          <p:nvPr/>
        </p:nvSpPr>
        <p:spPr>
          <a:xfrm>
            <a:off x="5011630" y="4373107"/>
            <a:ext cx="38485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100" dirty="0" smtClean="0">
                <a:solidFill>
                  <a:schemeClr val="bg1"/>
                </a:solidFill>
              </a:rPr>
              <a:t>创建                处理                完成              关闭   </a:t>
            </a:r>
            <a:endParaRPr kumimoji="1" lang="zh-CN" altLang="en-US" sz="1100" dirty="0">
              <a:solidFill>
                <a:schemeClr val="bg1"/>
              </a:solidFill>
            </a:endParaRPr>
          </a:p>
        </p:txBody>
      </p:sp>
      <p:sp>
        <p:nvSpPr>
          <p:cNvPr id="31" name="圆角矩形 30"/>
          <p:cNvSpPr/>
          <p:nvPr/>
        </p:nvSpPr>
        <p:spPr>
          <a:xfrm>
            <a:off x="5628290" y="5265683"/>
            <a:ext cx="1072055" cy="457200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接单</a:t>
            </a:r>
            <a:endParaRPr kumimoji="1" lang="zh-CN" altLang="en-US" dirty="0"/>
          </a:p>
        </p:txBody>
      </p:sp>
      <p:sp>
        <p:nvSpPr>
          <p:cNvPr id="40" name="文本框 39"/>
          <p:cNvSpPr txBox="1"/>
          <p:nvPr/>
        </p:nvSpPr>
        <p:spPr>
          <a:xfrm>
            <a:off x="4887965" y="5838808"/>
            <a:ext cx="45247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dirty="0">
                <a:solidFill>
                  <a:srgbClr val="00B050"/>
                </a:solidFill>
              </a:rPr>
              <a:t> </a:t>
            </a:r>
            <a:r>
              <a:rPr kumimoji="1" lang="zh-CN" altLang="en-US" sz="1200" dirty="0" smtClean="0">
                <a:solidFill>
                  <a:srgbClr val="00B050"/>
                </a:solidFill>
              </a:rPr>
              <a:t>点击  接单 后 工单状态改为处理  工单详情页面添加工单处理内容</a:t>
            </a:r>
            <a:endParaRPr kumimoji="1" lang="zh-CN" altLang="en-US" sz="1200" dirty="0">
              <a:solidFill>
                <a:srgbClr val="00B050"/>
              </a:solidFill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6471695" y="2253746"/>
            <a:ext cx="45247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dirty="0" smtClean="0">
                <a:solidFill>
                  <a:srgbClr val="00B050"/>
                </a:solidFill>
              </a:rPr>
              <a:t>工单信息的内容不全，具体</a:t>
            </a:r>
            <a:r>
              <a:rPr kumimoji="1" lang="zh-CN" altLang="en-US" sz="1200" smtClean="0">
                <a:solidFill>
                  <a:srgbClr val="00B050"/>
                </a:solidFill>
              </a:rPr>
              <a:t>请参照朱工的说明</a:t>
            </a:r>
            <a:endParaRPr kumimoji="1" lang="zh-CN" altLang="en-US" sz="12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2698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666" y="324326"/>
            <a:ext cx="10655300" cy="62103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2850" y="1606550"/>
            <a:ext cx="495300" cy="4445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1750" y="2298700"/>
            <a:ext cx="495300" cy="4445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5550" y="2990850"/>
            <a:ext cx="495300" cy="4445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1750" y="3625850"/>
            <a:ext cx="495300" cy="4445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050" y="4273550"/>
            <a:ext cx="495300" cy="4445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1750" y="4959350"/>
            <a:ext cx="495300" cy="44450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050" y="5600700"/>
            <a:ext cx="495300" cy="44450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2550" y="6248400"/>
            <a:ext cx="495300" cy="28575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666" y="922083"/>
            <a:ext cx="1638300" cy="610107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398" y="2895237"/>
            <a:ext cx="1612900" cy="680304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0650" y="2948285"/>
            <a:ext cx="317500" cy="317500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1028342" y="1033706"/>
            <a:ext cx="111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设备管理</a:t>
            </a:r>
            <a:endParaRPr kumimoji="1" lang="zh-CN" altLang="en-US" dirty="0"/>
          </a:p>
        </p:txBody>
      </p:sp>
      <p:sp>
        <p:nvSpPr>
          <p:cNvPr id="21" name="文本框 20"/>
          <p:cNvSpPr txBox="1"/>
          <p:nvPr/>
        </p:nvSpPr>
        <p:spPr>
          <a:xfrm>
            <a:off x="1023684" y="1717155"/>
            <a:ext cx="111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设备维保</a:t>
            </a:r>
            <a:endParaRPr kumimoji="1" lang="zh-CN" altLang="en-US" dirty="0"/>
          </a:p>
        </p:txBody>
      </p:sp>
      <p:sp>
        <p:nvSpPr>
          <p:cNvPr id="42" name="矩形 41"/>
          <p:cNvSpPr/>
          <p:nvPr/>
        </p:nvSpPr>
        <p:spPr>
          <a:xfrm>
            <a:off x="4408966" y="348392"/>
            <a:ext cx="1034463" cy="577516"/>
          </a:xfrm>
          <a:prstGeom prst="rect">
            <a:avLst/>
          </a:prstGeom>
          <a:solidFill>
            <a:schemeClr val="bg1">
              <a:lumMod val="65000"/>
              <a:lumOff val="35000"/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3" name="文本框 42"/>
          <p:cNvSpPr txBox="1"/>
          <p:nvPr/>
        </p:nvSpPr>
        <p:spPr>
          <a:xfrm>
            <a:off x="1016000" y="2400604"/>
            <a:ext cx="111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备品备件</a:t>
            </a:r>
            <a:endParaRPr kumimoji="1" lang="zh-CN" altLang="en-US" dirty="0"/>
          </a:p>
        </p:txBody>
      </p:sp>
      <p:sp>
        <p:nvSpPr>
          <p:cNvPr id="44" name="文本框 43"/>
          <p:cNvSpPr txBox="1"/>
          <p:nvPr/>
        </p:nvSpPr>
        <p:spPr>
          <a:xfrm>
            <a:off x="1010987" y="3023239"/>
            <a:ext cx="111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工单管理</a:t>
            </a:r>
            <a:endParaRPr kumimoji="1" lang="zh-CN" altLang="en-US" dirty="0"/>
          </a:p>
        </p:txBody>
      </p:sp>
      <p:sp>
        <p:nvSpPr>
          <p:cNvPr id="18" name="矩形 17"/>
          <p:cNvSpPr/>
          <p:nvPr/>
        </p:nvSpPr>
        <p:spPr>
          <a:xfrm>
            <a:off x="2398298" y="1071089"/>
            <a:ext cx="8632992" cy="1029584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99916" y="1029966"/>
            <a:ext cx="3289300" cy="9207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73752" y="2121539"/>
            <a:ext cx="2590800" cy="180340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64552" y="2616676"/>
            <a:ext cx="1898650" cy="812800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7350048" y="2654743"/>
            <a:ext cx="27679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100" dirty="0" smtClean="0">
                <a:solidFill>
                  <a:schemeClr val="bg1"/>
                </a:solidFill>
              </a:rPr>
              <a:t>工单类型：保养工单</a:t>
            </a:r>
            <a:endParaRPr kumimoji="1" lang="en-US" altLang="zh-CN" sz="1100" dirty="0" smtClean="0">
              <a:solidFill>
                <a:schemeClr val="bg1"/>
              </a:solidFill>
            </a:endParaRPr>
          </a:p>
          <a:p>
            <a:endParaRPr kumimoji="1" lang="en-US" altLang="zh-CN" sz="1100" dirty="0">
              <a:solidFill>
                <a:schemeClr val="bg1"/>
              </a:solidFill>
            </a:endParaRPr>
          </a:p>
          <a:p>
            <a:endParaRPr kumimoji="1" lang="en-US" altLang="zh-CN" sz="1100" dirty="0" smtClean="0">
              <a:solidFill>
                <a:schemeClr val="bg1"/>
              </a:solidFill>
            </a:endParaRPr>
          </a:p>
          <a:p>
            <a:r>
              <a:rPr kumimoji="1" lang="zh-CN" altLang="en-US" sz="1100" dirty="0" smtClean="0">
                <a:solidFill>
                  <a:schemeClr val="bg1"/>
                </a:solidFill>
              </a:rPr>
              <a:t>设备： 设备</a:t>
            </a:r>
            <a:r>
              <a:rPr kumimoji="1" lang="en-US" altLang="zh-CN" sz="1100" dirty="0" smtClean="0">
                <a:solidFill>
                  <a:schemeClr val="bg1"/>
                </a:solidFill>
              </a:rPr>
              <a:t>000X1</a:t>
            </a:r>
            <a:endParaRPr kumimoji="1" lang="zh-CN" altLang="en-US" sz="1100" dirty="0">
              <a:solidFill>
                <a:schemeClr val="bg1"/>
              </a:solidFill>
            </a:endParaRPr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23422" y="3922188"/>
            <a:ext cx="386718" cy="437159"/>
          </a:xfrm>
          <a:prstGeom prst="rect">
            <a:avLst/>
          </a:prstGeom>
        </p:spPr>
      </p:pic>
      <p:sp>
        <p:nvSpPr>
          <p:cNvPr id="29" name="文本框 28"/>
          <p:cNvSpPr txBox="1"/>
          <p:nvPr/>
        </p:nvSpPr>
        <p:spPr>
          <a:xfrm>
            <a:off x="2978608" y="4048138"/>
            <a:ext cx="27679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dirty="0" smtClean="0">
                <a:solidFill>
                  <a:schemeClr val="bg1"/>
                </a:solidFill>
              </a:rPr>
              <a:t>工单状态</a:t>
            </a:r>
            <a:endParaRPr kumimoji="1" lang="zh-CN" altLang="en-US" sz="1400" dirty="0">
              <a:solidFill>
                <a:schemeClr val="bg1"/>
              </a:solidFill>
            </a:endParaRPr>
          </a:p>
        </p:txBody>
      </p:sp>
      <p:cxnSp>
        <p:nvCxnSpPr>
          <p:cNvPr id="26" name="直线连接符 25"/>
          <p:cNvCxnSpPr/>
          <p:nvPr/>
        </p:nvCxnSpPr>
        <p:spPr>
          <a:xfrm flipV="1">
            <a:off x="4504502" y="4212241"/>
            <a:ext cx="4544779" cy="250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椭圆 27"/>
          <p:cNvSpPr/>
          <p:nvPr/>
        </p:nvSpPr>
        <p:spPr>
          <a:xfrm>
            <a:off x="5164552" y="4164928"/>
            <a:ext cx="164193" cy="168428"/>
          </a:xfrm>
          <a:prstGeom prst="ellipse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6042170" y="4159668"/>
            <a:ext cx="164193" cy="168428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6" name="椭圆 35"/>
          <p:cNvSpPr/>
          <p:nvPr/>
        </p:nvSpPr>
        <p:spPr>
          <a:xfrm>
            <a:off x="6935548" y="4154408"/>
            <a:ext cx="164193" cy="168428"/>
          </a:xfrm>
          <a:prstGeom prst="ellipse">
            <a:avLst/>
          </a:prstGeom>
          <a:solidFill>
            <a:schemeClr val="tx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7755371" y="4154408"/>
            <a:ext cx="164193" cy="168428"/>
          </a:xfrm>
          <a:prstGeom prst="ellipse">
            <a:avLst/>
          </a:prstGeom>
          <a:solidFill>
            <a:schemeClr val="tx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8" name="文本框 37"/>
          <p:cNvSpPr txBox="1"/>
          <p:nvPr/>
        </p:nvSpPr>
        <p:spPr>
          <a:xfrm>
            <a:off x="5011630" y="4373107"/>
            <a:ext cx="38485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100" dirty="0" smtClean="0">
                <a:solidFill>
                  <a:schemeClr val="bg1"/>
                </a:solidFill>
              </a:rPr>
              <a:t>创建                处理                完成              关闭   </a:t>
            </a:r>
            <a:endParaRPr kumimoji="1" lang="zh-CN" altLang="en-US" sz="1100" dirty="0">
              <a:solidFill>
                <a:schemeClr val="bg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7502" y="4902314"/>
            <a:ext cx="6746995" cy="2285771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697032" y="7077593"/>
            <a:ext cx="6991350" cy="4114800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7063202" y="10531366"/>
            <a:ext cx="1245226" cy="6610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70727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666" y="324326"/>
            <a:ext cx="10655300" cy="62103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2850" y="1606550"/>
            <a:ext cx="495300" cy="4445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1750" y="2298700"/>
            <a:ext cx="495300" cy="4445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5550" y="2990850"/>
            <a:ext cx="495300" cy="4445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1750" y="3625850"/>
            <a:ext cx="495300" cy="4445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050" y="4273550"/>
            <a:ext cx="495300" cy="4445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1750" y="4959350"/>
            <a:ext cx="495300" cy="44450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050" y="5600700"/>
            <a:ext cx="495300" cy="44450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2550" y="6248400"/>
            <a:ext cx="495300" cy="28575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666" y="922083"/>
            <a:ext cx="1638300" cy="610107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398" y="2895237"/>
            <a:ext cx="1612900" cy="680304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0650" y="2948285"/>
            <a:ext cx="317500" cy="317500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1028342" y="1033706"/>
            <a:ext cx="111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设备管理</a:t>
            </a:r>
            <a:endParaRPr kumimoji="1" lang="zh-CN" altLang="en-US" dirty="0"/>
          </a:p>
        </p:txBody>
      </p:sp>
      <p:sp>
        <p:nvSpPr>
          <p:cNvPr id="21" name="文本框 20"/>
          <p:cNvSpPr txBox="1"/>
          <p:nvPr/>
        </p:nvSpPr>
        <p:spPr>
          <a:xfrm>
            <a:off x="1023684" y="1717155"/>
            <a:ext cx="111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设备维保</a:t>
            </a:r>
            <a:endParaRPr kumimoji="1" lang="zh-CN" altLang="en-US" dirty="0"/>
          </a:p>
        </p:txBody>
      </p:sp>
      <p:sp>
        <p:nvSpPr>
          <p:cNvPr id="42" name="矩形 41"/>
          <p:cNvSpPr/>
          <p:nvPr/>
        </p:nvSpPr>
        <p:spPr>
          <a:xfrm>
            <a:off x="4408966" y="348392"/>
            <a:ext cx="1034463" cy="577516"/>
          </a:xfrm>
          <a:prstGeom prst="rect">
            <a:avLst/>
          </a:prstGeom>
          <a:solidFill>
            <a:schemeClr val="bg1">
              <a:lumMod val="65000"/>
              <a:lumOff val="35000"/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3" name="文本框 42"/>
          <p:cNvSpPr txBox="1"/>
          <p:nvPr/>
        </p:nvSpPr>
        <p:spPr>
          <a:xfrm>
            <a:off x="1016000" y="2400604"/>
            <a:ext cx="111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备品备件</a:t>
            </a:r>
            <a:endParaRPr kumimoji="1" lang="zh-CN" altLang="en-US" dirty="0"/>
          </a:p>
        </p:txBody>
      </p:sp>
      <p:sp>
        <p:nvSpPr>
          <p:cNvPr id="44" name="文本框 43"/>
          <p:cNvSpPr txBox="1"/>
          <p:nvPr/>
        </p:nvSpPr>
        <p:spPr>
          <a:xfrm>
            <a:off x="1010987" y="3023239"/>
            <a:ext cx="111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工单管理</a:t>
            </a:r>
            <a:endParaRPr kumimoji="1" lang="zh-CN" altLang="en-US" dirty="0"/>
          </a:p>
        </p:txBody>
      </p:sp>
      <p:sp>
        <p:nvSpPr>
          <p:cNvPr id="18" name="矩形 17"/>
          <p:cNvSpPr/>
          <p:nvPr/>
        </p:nvSpPr>
        <p:spPr>
          <a:xfrm>
            <a:off x="2398298" y="1071089"/>
            <a:ext cx="8632992" cy="1029584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99916" y="1029966"/>
            <a:ext cx="3289300" cy="9207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73752" y="2121539"/>
            <a:ext cx="2590800" cy="180340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64552" y="2616676"/>
            <a:ext cx="1898650" cy="812800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7350048" y="2654743"/>
            <a:ext cx="27679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100" dirty="0" smtClean="0">
                <a:solidFill>
                  <a:schemeClr val="bg1"/>
                </a:solidFill>
              </a:rPr>
              <a:t>工单类型：保养工单</a:t>
            </a:r>
            <a:endParaRPr kumimoji="1" lang="en-US" altLang="zh-CN" sz="1100" dirty="0" smtClean="0">
              <a:solidFill>
                <a:schemeClr val="bg1"/>
              </a:solidFill>
            </a:endParaRPr>
          </a:p>
          <a:p>
            <a:endParaRPr kumimoji="1" lang="en-US" altLang="zh-CN" sz="1100" dirty="0">
              <a:solidFill>
                <a:schemeClr val="bg1"/>
              </a:solidFill>
            </a:endParaRPr>
          </a:p>
          <a:p>
            <a:endParaRPr kumimoji="1" lang="en-US" altLang="zh-CN" sz="1100" dirty="0" smtClean="0">
              <a:solidFill>
                <a:schemeClr val="bg1"/>
              </a:solidFill>
            </a:endParaRPr>
          </a:p>
          <a:p>
            <a:r>
              <a:rPr kumimoji="1" lang="zh-CN" altLang="en-US" sz="1100" dirty="0" smtClean="0">
                <a:solidFill>
                  <a:schemeClr val="bg1"/>
                </a:solidFill>
              </a:rPr>
              <a:t>设备： 设备</a:t>
            </a:r>
            <a:r>
              <a:rPr kumimoji="1" lang="en-US" altLang="zh-CN" sz="1100" dirty="0" smtClean="0">
                <a:solidFill>
                  <a:schemeClr val="bg1"/>
                </a:solidFill>
              </a:rPr>
              <a:t>000X1</a:t>
            </a:r>
            <a:endParaRPr kumimoji="1" lang="zh-CN" altLang="en-US" sz="1100" dirty="0">
              <a:solidFill>
                <a:schemeClr val="bg1"/>
              </a:solidFill>
            </a:endParaRPr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23422" y="3922188"/>
            <a:ext cx="386718" cy="437159"/>
          </a:xfrm>
          <a:prstGeom prst="rect">
            <a:avLst/>
          </a:prstGeom>
        </p:spPr>
      </p:pic>
      <p:sp>
        <p:nvSpPr>
          <p:cNvPr id="29" name="文本框 28"/>
          <p:cNvSpPr txBox="1"/>
          <p:nvPr/>
        </p:nvSpPr>
        <p:spPr>
          <a:xfrm>
            <a:off x="2978608" y="4048138"/>
            <a:ext cx="27679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dirty="0" smtClean="0">
                <a:solidFill>
                  <a:schemeClr val="bg1"/>
                </a:solidFill>
              </a:rPr>
              <a:t>工单状态</a:t>
            </a:r>
            <a:endParaRPr kumimoji="1" lang="zh-CN" altLang="en-US" sz="1400" dirty="0">
              <a:solidFill>
                <a:schemeClr val="bg1"/>
              </a:solidFill>
            </a:endParaRPr>
          </a:p>
        </p:txBody>
      </p:sp>
      <p:cxnSp>
        <p:nvCxnSpPr>
          <p:cNvPr id="26" name="直线连接符 25"/>
          <p:cNvCxnSpPr/>
          <p:nvPr/>
        </p:nvCxnSpPr>
        <p:spPr>
          <a:xfrm flipV="1">
            <a:off x="4504502" y="4212241"/>
            <a:ext cx="4544779" cy="250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椭圆 27"/>
          <p:cNvSpPr/>
          <p:nvPr/>
        </p:nvSpPr>
        <p:spPr>
          <a:xfrm>
            <a:off x="5164552" y="4164928"/>
            <a:ext cx="164193" cy="168428"/>
          </a:xfrm>
          <a:prstGeom prst="ellipse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6042170" y="4159668"/>
            <a:ext cx="164193" cy="168428"/>
          </a:xfrm>
          <a:prstGeom prst="ellipse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6" name="椭圆 35"/>
          <p:cNvSpPr/>
          <p:nvPr/>
        </p:nvSpPr>
        <p:spPr>
          <a:xfrm>
            <a:off x="6935548" y="4154408"/>
            <a:ext cx="164193" cy="168428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7755371" y="4154408"/>
            <a:ext cx="164193" cy="168428"/>
          </a:xfrm>
          <a:prstGeom prst="ellipse">
            <a:avLst/>
          </a:prstGeom>
          <a:solidFill>
            <a:schemeClr val="tx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8" name="文本框 37"/>
          <p:cNvSpPr txBox="1"/>
          <p:nvPr/>
        </p:nvSpPr>
        <p:spPr>
          <a:xfrm>
            <a:off x="5011630" y="4373107"/>
            <a:ext cx="38485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100" dirty="0" smtClean="0">
                <a:solidFill>
                  <a:schemeClr val="bg1"/>
                </a:solidFill>
              </a:rPr>
              <a:t>创建                处理                完成              关闭   </a:t>
            </a:r>
            <a:endParaRPr kumimoji="1" lang="zh-CN" altLang="en-US" sz="1100" dirty="0">
              <a:solidFill>
                <a:schemeClr val="bg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7502" y="4902314"/>
            <a:ext cx="6746995" cy="2285771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697032" y="7077593"/>
            <a:ext cx="6991350" cy="4114800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7063202" y="10531366"/>
            <a:ext cx="2625180" cy="6610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圆角矩形 24"/>
          <p:cNvSpPr/>
          <p:nvPr/>
        </p:nvSpPr>
        <p:spPr>
          <a:xfrm>
            <a:off x="8276897" y="10641724"/>
            <a:ext cx="1217600" cy="37837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关闭工单</a:t>
            </a:r>
            <a:endParaRPr kumimoji="1" lang="zh-CN" altLang="en-US" dirty="0"/>
          </a:p>
        </p:txBody>
      </p:sp>
      <p:sp>
        <p:nvSpPr>
          <p:cNvPr id="39" name="文本框 38"/>
          <p:cNvSpPr txBox="1"/>
          <p:nvPr/>
        </p:nvSpPr>
        <p:spPr>
          <a:xfrm>
            <a:off x="6339664" y="1566883"/>
            <a:ext cx="4524704" cy="276999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zh-CN" altLang="en-US" sz="1200" dirty="0" smtClean="0">
                <a:solidFill>
                  <a:srgbClr val="00B050"/>
                </a:solidFill>
              </a:rPr>
              <a:t>对于完成状态的订单，只有创建者和管理员才能具备关闭的权限</a:t>
            </a:r>
            <a:endParaRPr kumimoji="1" lang="zh-CN" altLang="en-US" sz="12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3744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666" y="324326"/>
            <a:ext cx="10655300" cy="62103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2850" y="1606550"/>
            <a:ext cx="495300" cy="4445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1750" y="2298700"/>
            <a:ext cx="495300" cy="4445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5550" y="2990850"/>
            <a:ext cx="495300" cy="4445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1750" y="3625850"/>
            <a:ext cx="495300" cy="4445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050" y="4273550"/>
            <a:ext cx="495300" cy="4445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1750" y="4959350"/>
            <a:ext cx="495300" cy="44450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050" y="5600700"/>
            <a:ext cx="495300" cy="44450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2550" y="6248400"/>
            <a:ext cx="495300" cy="28575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666" y="922083"/>
            <a:ext cx="1638300" cy="610107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398" y="2895237"/>
            <a:ext cx="1612900" cy="680304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0650" y="2948285"/>
            <a:ext cx="317500" cy="317500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1028342" y="1033706"/>
            <a:ext cx="111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设备管理</a:t>
            </a:r>
            <a:endParaRPr kumimoji="1" lang="zh-CN" altLang="en-US" dirty="0"/>
          </a:p>
        </p:txBody>
      </p:sp>
      <p:sp>
        <p:nvSpPr>
          <p:cNvPr id="21" name="文本框 20"/>
          <p:cNvSpPr txBox="1"/>
          <p:nvPr/>
        </p:nvSpPr>
        <p:spPr>
          <a:xfrm>
            <a:off x="1023684" y="1717155"/>
            <a:ext cx="111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设备维保</a:t>
            </a:r>
            <a:endParaRPr kumimoji="1" lang="zh-CN" altLang="en-US" dirty="0"/>
          </a:p>
        </p:txBody>
      </p:sp>
      <p:sp>
        <p:nvSpPr>
          <p:cNvPr id="42" name="矩形 41"/>
          <p:cNvSpPr/>
          <p:nvPr/>
        </p:nvSpPr>
        <p:spPr>
          <a:xfrm>
            <a:off x="4408966" y="348392"/>
            <a:ext cx="1034463" cy="577516"/>
          </a:xfrm>
          <a:prstGeom prst="rect">
            <a:avLst/>
          </a:prstGeom>
          <a:solidFill>
            <a:schemeClr val="bg1">
              <a:lumMod val="65000"/>
              <a:lumOff val="35000"/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3" name="文本框 42"/>
          <p:cNvSpPr txBox="1"/>
          <p:nvPr/>
        </p:nvSpPr>
        <p:spPr>
          <a:xfrm>
            <a:off x="1016000" y="2400604"/>
            <a:ext cx="111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备品备件</a:t>
            </a:r>
            <a:endParaRPr kumimoji="1" lang="zh-CN" altLang="en-US" dirty="0"/>
          </a:p>
        </p:txBody>
      </p:sp>
      <p:sp>
        <p:nvSpPr>
          <p:cNvPr id="44" name="文本框 43"/>
          <p:cNvSpPr txBox="1"/>
          <p:nvPr/>
        </p:nvSpPr>
        <p:spPr>
          <a:xfrm>
            <a:off x="1010987" y="3023239"/>
            <a:ext cx="111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工单管理</a:t>
            </a:r>
            <a:endParaRPr kumimoji="1" lang="zh-CN" altLang="en-US" dirty="0"/>
          </a:p>
        </p:txBody>
      </p:sp>
      <p:sp>
        <p:nvSpPr>
          <p:cNvPr id="18" name="矩形 17"/>
          <p:cNvSpPr/>
          <p:nvPr/>
        </p:nvSpPr>
        <p:spPr>
          <a:xfrm>
            <a:off x="2524426" y="1071089"/>
            <a:ext cx="8632992" cy="66224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99916" y="1029966"/>
            <a:ext cx="3289300" cy="9207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73752" y="2121539"/>
            <a:ext cx="2590800" cy="180340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64552" y="2616676"/>
            <a:ext cx="1898650" cy="812800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7350048" y="2654743"/>
            <a:ext cx="27679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100" dirty="0" smtClean="0">
                <a:solidFill>
                  <a:schemeClr val="bg1"/>
                </a:solidFill>
              </a:rPr>
              <a:t>工单类型：保养工单</a:t>
            </a:r>
            <a:endParaRPr kumimoji="1" lang="en-US" altLang="zh-CN" sz="1100" dirty="0" smtClean="0">
              <a:solidFill>
                <a:schemeClr val="bg1"/>
              </a:solidFill>
            </a:endParaRPr>
          </a:p>
          <a:p>
            <a:endParaRPr kumimoji="1" lang="en-US" altLang="zh-CN" sz="1100" dirty="0">
              <a:solidFill>
                <a:schemeClr val="bg1"/>
              </a:solidFill>
            </a:endParaRPr>
          </a:p>
          <a:p>
            <a:endParaRPr kumimoji="1" lang="en-US" altLang="zh-CN" sz="1100" dirty="0" smtClean="0">
              <a:solidFill>
                <a:schemeClr val="bg1"/>
              </a:solidFill>
            </a:endParaRPr>
          </a:p>
          <a:p>
            <a:r>
              <a:rPr kumimoji="1" lang="zh-CN" altLang="en-US" sz="1100" dirty="0" smtClean="0">
                <a:solidFill>
                  <a:schemeClr val="bg1"/>
                </a:solidFill>
              </a:rPr>
              <a:t>设备： 设备</a:t>
            </a:r>
            <a:r>
              <a:rPr kumimoji="1" lang="en-US" altLang="zh-CN" sz="1100" dirty="0" smtClean="0">
                <a:solidFill>
                  <a:schemeClr val="bg1"/>
                </a:solidFill>
              </a:rPr>
              <a:t>000X1</a:t>
            </a:r>
            <a:endParaRPr kumimoji="1" lang="zh-CN" altLang="en-US" sz="1100" dirty="0">
              <a:solidFill>
                <a:schemeClr val="bg1"/>
              </a:solidFill>
            </a:endParaRPr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23422" y="3922188"/>
            <a:ext cx="386718" cy="437159"/>
          </a:xfrm>
          <a:prstGeom prst="rect">
            <a:avLst/>
          </a:prstGeom>
        </p:spPr>
      </p:pic>
      <p:sp>
        <p:nvSpPr>
          <p:cNvPr id="29" name="文本框 28"/>
          <p:cNvSpPr txBox="1"/>
          <p:nvPr/>
        </p:nvSpPr>
        <p:spPr>
          <a:xfrm>
            <a:off x="2978608" y="4048138"/>
            <a:ext cx="27679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dirty="0" smtClean="0">
                <a:solidFill>
                  <a:schemeClr val="bg1"/>
                </a:solidFill>
              </a:rPr>
              <a:t>工单状态</a:t>
            </a:r>
            <a:endParaRPr kumimoji="1" lang="zh-CN" altLang="en-US" sz="1400" dirty="0">
              <a:solidFill>
                <a:schemeClr val="bg1"/>
              </a:solidFill>
            </a:endParaRPr>
          </a:p>
        </p:txBody>
      </p:sp>
      <p:cxnSp>
        <p:nvCxnSpPr>
          <p:cNvPr id="26" name="直线连接符 25"/>
          <p:cNvCxnSpPr/>
          <p:nvPr/>
        </p:nvCxnSpPr>
        <p:spPr>
          <a:xfrm flipV="1">
            <a:off x="4504502" y="4212241"/>
            <a:ext cx="4544779" cy="250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椭圆 27"/>
          <p:cNvSpPr/>
          <p:nvPr/>
        </p:nvSpPr>
        <p:spPr>
          <a:xfrm>
            <a:off x="5164552" y="4164928"/>
            <a:ext cx="164193" cy="168428"/>
          </a:xfrm>
          <a:prstGeom prst="ellipse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6042170" y="4159668"/>
            <a:ext cx="164193" cy="168428"/>
          </a:xfrm>
          <a:prstGeom prst="ellipse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6" name="椭圆 35"/>
          <p:cNvSpPr/>
          <p:nvPr/>
        </p:nvSpPr>
        <p:spPr>
          <a:xfrm>
            <a:off x="6935548" y="4154408"/>
            <a:ext cx="164193" cy="168428"/>
          </a:xfrm>
          <a:prstGeom prst="ellipse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7755371" y="4154408"/>
            <a:ext cx="164193" cy="168428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8" name="文本框 37"/>
          <p:cNvSpPr txBox="1"/>
          <p:nvPr/>
        </p:nvSpPr>
        <p:spPr>
          <a:xfrm>
            <a:off x="5011630" y="4373107"/>
            <a:ext cx="38485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100" dirty="0" smtClean="0">
                <a:solidFill>
                  <a:schemeClr val="bg1"/>
                </a:solidFill>
              </a:rPr>
              <a:t>创建                处理                完成              关闭   </a:t>
            </a:r>
            <a:endParaRPr kumimoji="1" lang="zh-CN" altLang="en-US" sz="1100" dirty="0">
              <a:solidFill>
                <a:schemeClr val="bg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7502" y="4902314"/>
            <a:ext cx="6746995" cy="2285771"/>
          </a:xfrm>
          <a:prstGeom prst="rect">
            <a:avLst/>
          </a:prstGeom>
        </p:spPr>
      </p:pic>
      <p:sp>
        <p:nvSpPr>
          <p:cNvPr id="39" name="文本框 38"/>
          <p:cNvSpPr txBox="1"/>
          <p:nvPr/>
        </p:nvSpPr>
        <p:spPr>
          <a:xfrm>
            <a:off x="6339664" y="1566883"/>
            <a:ext cx="2709617" cy="276999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zh-CN" altLang="en-US" sz="1200" dirty="0" smtClean="0">
                <a:solidFill>
                  <a:srgbClr val="00B050"/>
                </a:solidFill>
              </a:rPr>
              <a:t>订单关闭状态 只能查看不能回复</a:t>
            </a:r>
            <a:endParaRPr kumimoji="1" lang="zh-CN" altLang="en-US" sz="12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7403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50" y="334713"/>
            <a:ext cx="10655300" cy="62103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2850" y="1606550"/>
            <a:ext cx="495300" cy="4445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1750" y="2298700"/>
            <a:ext cx="495300" cy="4445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5550" y="2990850"/>
            <a:ext cx="495300" cy="4445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1750" y="3625850"/>
            <a:ext cx="495300" cy="4445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050" y="4273550"/>
            <a:ext cx="495300" cy="4445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1750" y="4959350"/>
            <a:ext cx="495300" cy="44450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050" y="5600700"/>
            <a:ext cx="495300" cy="44450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2550" y="6248400"/>
            <a:ext cx="495300" cy="28575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928" y="914400"/>
            <a:ext cx="495300" cy="44450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50" y="914400"/>
            <a:ext cx="1612900" cy="63500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52550" y="977900"/>
            <a:ext cx="317500" cy="317500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1016000" y="1023977"/>
            <a:ext cx="111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mtClean="0"/>
              <a:t>设备监控</a:t>
            </a:r>
            <a:endParaRPr kumimoji="1"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1016000" y="1724839"/>
            <a:ext cx="111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报警中心</a:t>
            </a:r>
            <a:endParaRPr kumimoji="1" lang="zh-CN" altLang="en-US" dirty="0"/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95550" y="1023977"/>
            <a:ext cx="8940800" cy="5521036"/>
          </a:xfrm>
          <a:prstGeom prst="rect">
            <a:avLst/>
          </a:prstGeom>
        </p:spPr>
      </p:pic>
      <p:sp>
        <p:nvSpPr>
          <p:cNvPr id="25" name="文本框 24"/>
          <p:cNvSpPr txBox="1"/>
          <p:nvPr/>
        </p:nvSpPr>
        <p:spPr>
          <a:xfrm>
            <a:off x="9910329" y="1237218"/>
            <a:ext cx="1108364" cy="36933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>
            <a:glow rad="25400">
              <a:schemeClr val="accent1">
                <a:alpha val="40000"/>
              </a:schemeClr>
            </a:glow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站点模式</a:t>
            </a:r>
            <a:endParaRPr kumimoji="1" lang="zh-CN" altLang="en-US" dirty="0"/>
          </a:p>
        </p:txBody>
      </p:sp>
      <p:sp>
        <p:nvSpPr>
          <p:cNvPr id="20" name="矩形 19"/>
          <p:cNvSpPr/>
          <p:nvPr/>
        </p:nvSpPr>
        <p:spPr>
          <a:xfrm>
            <a:off x="3465347" y="334713"/>
            <a:ext cx="1034463" cy="577516"/>
          </a:xfrm>
          <a:prstGeom prst="rect">
            <a:avLst/>
          </a:prstGeom>
          <a:solidFill>
            <a:schemeClr val="bg1">
              <a:lumMod val="65000"/>
              <a:lumOff val="35000"/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99731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666" y="324326"/>
            <a:ext cx="10655300" cy="62103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2850" y="1606550"/>
            <a:ext cx="495300" cy="4445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1750" y="2298700"/>
            <a:ext cx="495300" cy="4445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5550" y="2990850"/>
            <a:ext cx="495300" cy="4445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1750" y="3625850"/>
            <a:ext cx="495300" cy="4445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050" y="4273550"/>
            <a:ext cx="495300" cy="4445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1750" y="4959350"/>
            <a:ext cx="495300" cy="44450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050" y="5600700"/>
            <a:ext cx="495300" cy="44450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2550" y="6248400"/>
            <a:ext cx="495300" cy="28575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666" y="922083"/>
            <a:ext cx="1638300" cy="610107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398" y="2895237"/>
            <a:ext cx="1612900" cy="680304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0650" y="2948285"/>
            <a:ext cx="317500" cy="317500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1028342" y="1033706"/>
            <a:ext cx="111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设备管理</a:t>
            </a:r>
            <a:endParaRPr kumimoji="1" lang="zh-CN" altLang="en-US" dirty="0"/>
          </a:p>
        </p:txBody>
      </p:sp>
      <p:sp>
        <p:nvSpPr>
          <p:cNvPr id="21" name="文本框 20"/>
          <p:cNvSpPr txBox="1"/>
          <p:nvPr/>
        </p:nvSpPr>
        <p:spPr>
          <a:xfrm>
            <a:off x="1023684" y="1717155"/>
            <a:ext cx="111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设备维保</a:t>
            </a:r>
            <a:endParaRPr kumimoji="1" lang="zh-CN" altLang="en-US" dirty="0"/>
          </a:p>
        </p:txBody>
      </p:sp>
      <p:sp>
        <p:nvSpPr>
          <p:cNvPr id="42" name="矩形 41"/>
          <p:cNvSpPr/>
          <p:nvPr/>
        </p:nvSpPr>
        <p:spPr>
          <a:xfrm>
            <a:off x="4408966" y="348392"/>
            <a:ext cx="1034463" cy="577516"/>
          </a:xfrm>
          <a:prstGeom prst="rect">
            <a:avLst/>
          </a:prstGeom>
          <a:solidFill>
            <a:schemeClr val="bg1">
              <a:lumMod val="65000"/>
              <a:lumOff val="35000"/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3" name="文本框 42"/>
          <p:cNvSpPr txBox="1"/>
          <p:nvPr/>
        </p:nvSpPr>
        <p:spPr>
          <a:xfrm>
            <a:off x="1016000" y="2400604"/>
            <a:ext cx="111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备品备件</a:t>
            </a:r>
            <a:endParaRPr kumimoji="1" lang="zh-CN" altLang="en-US" dirty="0"/>
          </a:p>
        </p:txBody>
      </p:sp>
      <p:sp>
        <p:nvSpPr>
          <p:cNvPr id="44" name="文本框 43"/>
          <p:cNvSpPr txBox="1"/>
          <p:nvPr/>
        </p:nvSpPr>
        <p:spPr>
          <a:xfrm>
            <a:off x="1010987" y="3023239"/>
            <a:ext cx="111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工单管理</a:t>
            </a:r>
            <a:endParaRPr kumimoji="1" lang="zh-CN" altLang="en-US" dirty="0"/>
          </a:p>
        </p:txBody>
      </p:sp>
      <p:sp>
        <p:nvSpPr>
          <p:cNvPr id="18" name="矩形 17"/>
          <p:cNvSpPr/>
          <p:nvPr/>
        </p:nvSpPr>
        <p:spPr>
          <a:xfrm>
            <a:off x="2492232" y="1033706"/>
            <a:ext cx="8632992" cy="546333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2232" y="1072022"/>
            <a:ext cx="8699663" cy="2998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22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666" y="324326"/>
            <a:ext cx="10655300" cy="62103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2850" y="1606550"/>
            <a:ext cx="495300" cy="4445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1750" y="2298700"/>
            <a:ext cx="495300" cy="4445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5550" y="2990850"/>
            <a:ext cx="495300" cy="4445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1750" y="3625850"/>
            <a:ext cx="495300" cy="4445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050" y="4273550"/>
            <a:ext cx="495300" cy="4445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1750" y="4959350"/>
            <a:ext cx="495300" cy="44450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050" y="5600700"/>
            <a:ext cx="495300" cy="44450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2550" y="6248400"/>
            <a:ext cx="495300" cy="28575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666" y="922083"/>
            <a:ext cx="1638300" cy="610107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398" y="2895237"/>
            <a:ext cx="1612900" cy="680304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0650" y="2948285"/>
            <a:ext cx="317500" cy="317500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1028342" y="1033706"/>
            <a:ext cx="111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设备管理</a:t>
            </a:r>
            <a:endParaRPr kumimoji="1" lang="zh-CN" altLang="en-US" dirty="0"/>
          </a:p>
        </p:txBody>
      </p:sp>
      <p:sp>
        <p:nvSpPr>
          <p:cNvPr id="21" name="文本框 20"/>
          <p:cNvSpPr txBox="1"/>
          <p:nvPr/>
        </p:nvSpPr>
        <p:spPr>
          <a:xfrm>
            <a:off x="1023684" y="1717155"/>
            <a:ext cx="111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设备维保</a:t>
            </a:r>
            <a:endParaRPr kumimoji="1" lang="zh-CN" altLang="en-US" dirty="0"/>
          </a:p>
        </p:txBody>
      </p:sp>
      <p:sp>
        <p:nvSpPr>
          <p:cNvPr id="42" name="矩形 41"/>
          <p:cNvSpPr/>
          <p:nvPr/>
        </p:nvSpPr>
        <p:spPr>
          <a:xfrm>
            <a:off x="4408966" y="348392"/>
            <a:ext cx="1034463" cy="577516"/>
          </a:xfrm>
          <a:prstGeom prst="rect">
            <a:avLst/>
          </a:prstGeom>
          <a:solidFill>
            <a:schemeClr val="bg1">
              <a:lumMod val="65000"/>
              <a:lumOff val="35000"/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3" name="文本框 42"/>
          <p:cNvSpPr txBox="1"/>
          <p:nvPr/>
        </p:nvSpPr>
        <p:spPr>
          <a:xfrm>
            <a:off x="1016000" y="2400604"/>
            <a:ext cx="111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备品备件</a:t>
            </a:r>
            <a:endParaRPr kumimoji="1" lang="zh-CN" altLang="en-US" dirty="0"/>
          </a:p>
        </p:txBody>
      </p:sp>
      <p:sp>
        <p:nvSpPr>
          <p:cNvPr id="44" name="文本框 43"/>
          <p:cNvSpPr txBox="1"/>
          <p:nvPr/>
        </p:nvSpPr>
        <p:spPr>
          <a:xfrm>
            <a:off x="1010987" y="3023239"/>
            <a:ext cx="111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工单管理</a:t>
            </a:r>
            <a:endParaRPr kumimoji="1" lang="zh-CN" altLang="en-US" dirty="0"/>
          </a:p>
        </p:txBody>
      </p:sp>
      <p:sp>
        <p:nvSpPr>
          <p:cNvPr id="18" name="矩形 17"/>
          <p:cNvSpPr/>
          <p:nvPr/>
        </p:nvSpPr>
        <p:spPr>
          <a:xfrm>
            <a:off x="2603256" y="1055050"/>
            <a:ext cx="8632992" cy="546333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13326" y="1048184"/>
            <a:ext cx="8636082" cy="2688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81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666" y="324326"/>
            <a:ext cx="10655300" cy="62103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2850" y="1606550"/>
            <a:ext cx="495300" cy="4445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1750" y="2298700"/>
            <a:ext cx="495300" cy="4445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5550" y="2990850"/>
            <a:ext cx="495300" cy="4445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1750" y="3625850"/>
            <a:ext cx="495300" cy="4445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050" y="4273550"/>
            <a:ext cx="495300" cy="4445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1750" y="4959350"/>
            <a:ext cx="495300" cy="44450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050" y="5600700"/>
            <a:ext cx="495300" cy="44450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2550" y="6248400"/>
            <a:ext cx="495300" cy="28575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666" y="922083"/>
            <a:ext cx="1638300" cy="610107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398" y="2895237"/>
            <a:ext cx="1612900" cy="680304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0650" y="2948285"/>
            <a:ext cx="317500" cy="317500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1028342" y="1033706"/>
            <a:ext cx="111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设备管理</a:t>
            </a:r>
            <a:endParaRPr kumimoji="1" lang="zh-CN" altLang="en-US" dirty="0"/>
          </a:p>
        </p:txBody>
      </p:sp>
      <p:sp>
        <p:nvSpPr>
          <p:cNvPr id="21" name="文本框 20"/>
          <p:cNvSpPr txBox="1"/>
          <p:nvPr/>
        </p:nvSpPr>
        <p:spPr>
          <a:xfrm>
            <a:off x="1023684" y="1717155"/>
            <a:ext cx="111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设备维保</a:t>
            </a:r>
            <a:endParaRPr kumimoji="1" lang="zh-CN" altLang="en-US" dirty="0"/>
          </a:p>
        </p:txBody>
      </p:sp>
      <p:sp>
        <p:nvSpPr>
          <p:cNvPr id="42" name="矩形 41"/>
          <p:cNvSpPr/>
          <p:nvPr/>
        </p:nvSpPr>
        <p:spPr>
          <a:xfrm>
            <a:off x="4408966" y="348392"/>
            <a:ext cx="1034463" cy="577516"/>
          </a:xfrm>
          <a:prstGeom prst="rect">
            <a:avLst/>
          </a:prstGeom>
          <a:solidFill>
            <a:schemeClr val="bg1">
              <a:lumMod val="65000"/>
              <a:lumOff val="35000"/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3" name="文本框 42"/>
          <p:cNvSpPr txBox="1"/>
          <p:nvPr/>
        </p:nvSpPr>
        <p:spPr>
          <a:xfrm>
            <a:off x="1016000" y="2400604"/>
            <a:ext cx="111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备品备件</a:t>
            </a:r>
            <a:endParaRPr kumimoji="1" lang="zh-CN" altLang="en-US" dirty="0"/>
          </a:p>
        </p:txBody>
      </p:sp>
      <p:sp>
        <p:nvSpPr>
          <p:cNvPr id="44" name="文本框 43"/>
          <p:cNvSpPr txBox="1"/>
          <p:nvPr/>
        </p:nvSpPr>
        <p:spPr>
          <a:xfrm>
            <a:off x="1010987" y="3023239"/>
            <a:ext cx="111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工单管理</a:t>
            </a:r>
            <a:endParaRPr kumimoji="1"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60346" y="1051688"/>
            <a:ext cx="8570109" cy="5317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067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666" y="324326"/>
            <a:ext cx="10655300" cy="62103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2850" y="1606550"/>
            <a:ext cx="495300" cy="4445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1750" y="2298700"/>
            <a:ext cx="495300" cy="4445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5550" y="2990850"/>
            <a:ext cx="495300" cy="4445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1750" y="3625850"/>
            <a:ext cx="495300" cy="4445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050" y="4273550"/>
            <a:ext cx="495300" cy="4445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1750" y="4959350"/>
            <a:ext cx="495300" cy="44450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050" y="5600700"/>
            <a:ext cx="495300" cy="44450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2550" y="6248400"/>
            <a:ext cx="495300" cy="28575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666" y="922083"/>
            <a:ext cx="1638300" cy="610107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398" y="2895237"/>
            <a:ext cx="1612900" cy="680304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0650" y="2948285"/>
            <a:ext cx="317500" cy="317500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1028342" y="1033706"/>
            <a:ext cx="111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设备管理</a:t>
            </a:r>
            <a:endParaRPr kumimoji="1" lang="zh-CN" altLang="en-US" dirty="0"/>
          </a:p>
        </p:txBody>
      </p:sp>
      <p:sp>
        <p:nvSpPr>
          <p:cNvPr id="21" name="文本框 20"/>
          <p:cNvSpPr txBox="1"/>
          <p:nvPr/>
        </p:nvSpPr>
        <p:spPr>
          <a:xfrm>
            <a:off x="1023684" y="1717155"/>
            <a:ext cx="111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设备维保</a:t>
            </a:r>
            <a:endParaRPr kumimoji="1" lang="zh-CN" altLang="en-US" dirty="0"/>
          </a:p>
        </p:txBody>
      </p:sp>
      <p:sp>
        <p:nvSpPr>
          <p:cNvPr id="42" name="矩形 41"/>
          <p:cNvSpPr/>
          <p:nvPr/>
        </p:nvSpPr>
        <p:spPr>
          <a:xfrm>
            <a:off x="4408966" y="348392"/>
            <a:ext cx="1034463" cy="577516"/>
          </a:xfrm>
          <a:prstGeom prst="rect">
            <a:avLst/>
          </a:prstGeom>
          <a:solidFill>
            <a:schemeClr val="bg1">
              <a:lumMod val="65000"/>
              <a:lumOff val="35000"/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3" name="文本框 42"/>
          <p:cNvSpPr txBox="1"/>
          <p:nvPr/>
        </p:nvSpPr>
        <p:spPr>
          <a:xfrm>
            <a:off x="1016000" y="2400604"/>
            <a:ext cx="111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备品备件</a:t>
            </a:r>
            <a:endParaRPr kumimoji="1" lang="zh-CN" altLang="en-US" dirty="0"/>
          </a:p>
        </p:txBody>
      </p:sp>
      <p:sp>
        <p:nvSpPr>
          <p:cNvPr id="44" name="文本框 43"/>
          <p:cNvSpPr txBox="1"/>
          <p:nvPr/>
        </p:nvSpPr>
        <p:spPr>
          <a:xfrm>
            <a:off x="1010987" y="3023239"/>
            <a:ext cx="111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工单管理</a:t>
            </a:r>
            <a:endParaRPr kumimoji="1" lang="zh-CN" altLang="en-US" dirty="0"/>
          </a:p>
        </p:txBody>
      </p:sp>
      <p:sp>
        <p:nvSpPr>
          <p:cNvPr id="18" name="矩形 17"/>
          <p:cNvSpPr/>
          <p:nvPr/>
        </p:nvSpPr>
        <p:spPr>
          <a:xfrm>
            <a:off x="2603256" y="1055050"/>
            <a:ext cx="8632992" cy="546333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13326" y="1048184"/>
            <a:ext cx="8636082" cy="2688243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2094" y="1179454"/>
            <a:ext cx="4825259" cy="4865746"/>
          </a:xfrm>
          <a:prstGeom prst="rect">
            <a:avLst/>
          </a:prstGeom>
          <a:ln>
            <a:solidFill>
              <a:srgbClr val="00B050"/>
            </a:solidFill>
          </a:ln>
        </p:spPr>
      </p:pic>
      <p:sp>
        <p:nvSpPr>
          <p:cNvPr id="23" name="文本框 22"/>
          <p:cNvSpPr txBox="1"/>
          <p:nvPr/>
        </p:nvSpPr>
        <p:spPr>
          <a:xfrm>
            <a:off x="7804582" y="6169604"/>
            <a:ext cx="2709617" cy="276999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zh-CN" altLang="en-US" sz="1200" dirty="0" smtClean="0">
                <a:solidFill>
                  <a:srgbClr val="00B050"/>
                </a:solidFill>
              </a:rPr>
              <a:t>创建工单 弹框输入参数  </a:t>
            </a:r>
            <a:r>
              <a:rPr kumimoji="1" lang="zh-CN" altLang="en-US" sz="1200" smtClean="0">
                <a:solidFill>
                  <a:srgbClr val="00B050"/>
                </a:solidFill>
              </a:rPr>
              <a:t>此为示例</a:t>
            </a:r>
            <a:endParaRPr kumimoji="1" lang="zh-CN" altLang="en-US" sz="12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0838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666" y="324326"/>
            <a:ext cx="10655300" cy="62103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2850" y="1606550"/>
            <a:ext cx="495300" cy="4445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1750" y="2298700"/>
            <a:ext cx="495300" cy="4445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5550" y="2990850"/>
            <a:ext cx="495300" cy="4445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1750" y="3625850"/>
            <a:ext cx="495300" cy="4445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050" y="4273550"/>
            <a:ext cx="495300" cy="4445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1750" y="4959350"/>
            <a:ext cx="495300" cy="44450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050" y="5600700"/>
            <a:ext cx="495300" cy="44450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2550" y="6248400"/>
            <a:ext cx="495300" cy="28575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666" y="922083"/>
            <a:ext cx="1638300" cy="610107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552" y="927030"/>
            <a:ext cx="1612900" cy="680304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0650" y="1044913"/>
            <a:ext cx="317500" cy="317500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1041400" y="1023067"/>
            <a:ext cx="111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个人配置</a:t>
            </a:r>
            <a:endParaRPr kumimoji="1" lang="zh-CN" altLang="en-US" dirty="0"/>
          </a:p>
        </p:txBody>
      </p:sp>
      <p:sp>
        <p:nvSpPr>
          <p:cNvPr id="21" name="文本框 20"/>
          <p:cNvSpPr txBox="1"/>
          <p:nvPr/>
        </p:nvSpPr>
        <p:spPr>
          <a:xfrm>
            <a:off x="1023684" y="1717155"/>
            <a:ext cx="111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权限管理</a:t>
            </a:r>
            <a:endParaRPr kumimoji="1" lang="zh-CN" altLang="en-US" dirty="0"/>
          </a:p>
        </p:txBody>
      </p:sp>
      <p:sp>
        <p:nvSpPr>
          <p:cNvPr id="42" name="矩形 41"/>
          <p:cNvSpPr/>
          <p:nvPr/>
        </p:nvSpPr>
        <p:spPr>
          <a:xfrm>
            <a:off x="5402200" y="348392"/>
            <a:ext cx="1034463" cy="577516"/>
          </a:xfrm>
          <a:prstGeom prst="rect">
            <a:avLst/>
          </a:prstGeom>
          <a:solidFill>
            <a:schemeClr val="bg1">
              <a:lumMod val="65000"/>
              <a:lumOff val="35000"/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3" name="文本框 42"/>
          <p:cNvSpPr txBox="1"/>
          <p:nvPr/>
        </p:nvSpPr>
        <p:spPr>
          <a:xfrm>
            <a:off x="1016000" y="2400604"/>
            <a:ext cx="111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网关信息</a:t>
            </a:r>
            <a:endParaRPr kumimoji="1" lang="zh-CN" altLang="en-US" dirty="0"/>
          </a:p>
        </p:txBody>
      </p:sp>
      <p:sp>
        <p:nvSpPr>
          <p:cNvPr id="44" name="文本框 43"/>
          <p:cNvSpPr txBox="1"/>
          <p:nvPr/>
        </p:nvSpPr>
        <p:spPr>
          <a:xfrm>
            <a:off x="1010987" y="3023239"/>
            <a:ext cx="111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客户管理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08250" y="961795"/>
            <a:ext cx="8632992" cy="430604"/>
          </a:xfrm>
          <a:prstGeom prst="rect">
            <a:avLst/>
          </a:prstGeom>
        </p:spPr>
      </p:pic>
      <p:sp>
        <p:nvSpPr>
          <p:cNvPr id="25" name="文本框 24"/>
          <p:cNvSpPr txBox="1"/>
          <p:nvPr/>
        </p:nvSpPr>
        <p:spPr>
          <a:xfrm>
            <a:off x="3481546" y="1038177"/>
            <a:ext cx="8509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dirty="0" smtClean="0">
                <a:solidFill>
                  <a:schemeClr val="tx1">
                    <a:lumMod val="50000"/>
                  </a:schemeClr>
                </a:solidFill>
              </a:rPr>
              <a:t>个人配置</a:t>
            </a:r>
            <a:endParaRPr kumimoji="1" lang="zh-CN" altLang="en-US" sz="12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2671676" y="1028465"/>
            <a:ext cx="8098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dirty="0" smtClean="0">
                <a:solidFill>
                  <a:schemeClr val="tx1">
                    <a:lumMod val="50000"/>
                  </a:schemeClr>
                </a:solidFill>
              </a:rPr>
              <a:t>系统配置</a:t>
            </a:r>
            <a:endParaRPr kumimoji="1" lang="zh-CN" altLang="en-US" sz="1200" dirty="0">
              <a:solidFill>
                <a:schemeClr val="tx1">
                  <a:lumMod val="50000"/>
                </a:schemeClr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24926" y="1106731"/>
            <a:ext cx="113240" cy="182644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55320" y="1080070"/>
            <a:ext cx="113240" cy="182644"/>
          </a:xfrm>
          <a:prstGeom prst="rect">
            <a:avLst/>
          </a:prstGeom>
        </p:spPr>
      </p:pic>
      <p:sp>
        <p:nvSpPr>
          <p:cNvPr id="31" name="文本框 30"/>
          <p:cNvSpPr txBox="1"/>
          <p:nvPr/>
        </p:nvSpPr>
        <p:spPr>
          <a:xfrm>
            <a:off x="4345591" y="1036574"/>
            <a:ext cx="12851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dirty="0" smtClean="0">
                <a:solidFill>
                  <a:schemeClr val="tx1">
                    <a:lumMod val="50000"/>
                  </a:schemeClr>
                </a:solidFill>
              </a:rPr>
              <a:t>个人信息</a:t>
            </a:r>
            <a:endParaRPr kumimoji="1" lang="zh-CN" altLang="en-US" sz="12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2508250" y="1422989"/>
            <a:ext cx="8632992" cy="511021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7" name="文本框 26"/>
          <p:cNvSpPr txBox="1"/>
          <p:nvPr/>
        </p:nvSpPr>
        <p:spPr>
          <a:xfrm>
            <a:off x="1021493" y="3664373"/>
            <a:ext cx="111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mtClean="0"/>
              <a:t>提醒设置</a:t>
            </a:r>
            <a:endParaRPr kumimoji="1"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2942896" y="1606550"/>
            <a:ext cx="6223571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dirty="0" smtClean="0">
                <a:solidFill>
                  <a:schemeClr val="bg1"/>
                </a:solidFill>
              </a:rPr>
              <a:t>用户名：     </a:t>
            </a:r>
            <a:r>
              <a:rPr kumimoji="1" lang="en-US" altLang="zh-CN" sz="1200" dirty="0" smtClean="0">
                <a:solidFill>
                  <a:schemeClr val="bg1"/>
                </a:solidFill>
              </a:rPr>
              <a:t>CSNICNSIO</a:t>
            </a:r>
          </a:p>
          <a:p>
            <a:endParaRPr kumimoji="1" lang="en-US" altLang="zh-CN" sz="1200" dirty="0">
              <a:solidFill>
                <a:schemeClr val="bg1"/>
              </a:solidFill>
            </a:endParaRPr>
          </a:p>
          <a:p>
            <a:r>
              <a:rPr kumimoji="1" lang="zh-CN" altLang="en-US" sz="1200" dirty="0" smtClean="0">
                <a:solidFill>
                  <a:schemeClr val="bg1"/>
                </a:solidFill>
              </a:rPr>
              <a:t>头像：  </a:t>
            </a:r>
            <a:endParaRPr kumimoji="1" lang="en-US" altLang="zh-CN" sz="1200" dirty="0" smtClean="0">
              <a:solidFill>
                <a:schemeClr val="bg1"/>
              </a:solidFill>
            </a:endParaRPr>
          </a:p>
          <a:p>
            <a:endParaRPr kumimoji="1" lang="en-US" altLang="zh-CN" sz="1200" dirty="0">
              <a:solidFill>
                <a:schemeClr val="bg1"/>
              </a:solidFill>
            </a:endParaRPr>
          </a:p>
          <a:p>
            <a:endParaRPr kumimoji="1" lang="en-US" altLang="zh-CN" sz="1200" dirty="0" smtClean="0">
              <a:solidFill>
                <a:schemeClr val="bg1"/>
              </a:solidFill>
            </a:endParaRPr>
          </a:p>
          <a:p>
            <a:endParaRPr kumimoji="1" lang="en-US" altLang="zh-CN" sz="1200" dirty="0">
              <a:solidFill>
                <a:schemeClr val="bg1"/>
              </a:solidFill>
            </a:endParaRPr>
          </a:p>
          <a:p>
            <a:endParaRPr kumimoji="1" lang="en-US" altLang="zh-CN" sz="1200" dirty="0" smtClean="0">
              <a:solidFill>
                <a:schemeClr val="bg1"/>
              </a:solidFill>
            </a:endParaRPr>
          </a:p>
          <a:p>
            <a:endParaRPr kumimoji="1" lang="en-US" altLang="zh-CN" sz="1200" dirty="0">
              <a:solidFill>
                <a:schemeClr val="bg1"/>
              </a:solidFill>
            </a:endParaRPr>
          </a:p>
          <a:p>
            <a:r>
              <a:rPr kumimoji="1" lang="zh-CN" altLang="en-US" sz="1200" dirty="0" smtClean="0">
                <a:solidFill>
                  <a:schemeClr val="bg1"/>
                </a:solidFill>
              </a:rPr>
              <a:t>登录账号</a:t>
            </a:r>
            <a:r>
              <a:rPr kumimoji="1" lang="zh-CN" altLang="en-US" sz="1200" dirty="0" smtClean="0">
                <a:solidFill>
                  <a:schemeClr val="bg1"/>
                </a:solidFill>
                <a:sym typeface="Wingdings"/>
              </a:rPr>
              <a:t>： </a:t>
            </a:r>
            <a:r>
              <a:rPr kumimoji="1" lang="en-US" altLang="zh-CN" sz="1200" dirty="0" smtClean="0">
                <a:solidFill>
                  <a:schemeClr val="bg1"/>
                </a:solidFill>
                <a:sym typeface="Wingdings"/>
              </a:rPr>
              <a:t>00987</a:t>
            </a:r>
          </a:p>
          <a:p>
            <a:endParaRPr kumimoji="1" lang="en-US" altLang="zh-CN" sz="1200" dirty="0">
              <a:solidFill>
                <a:schemeClr val="bg1"/>
              </a:solidFill>
              <a:sym typeface="Wingdings"/>
            </a:endParaRPr>
          </a:p>
          <a:p>
            <a:r>
              <a:rPr kumimoji="1" lang="zh-CN" altLang="en-US" sz="1200" dirty="0" smtClean="0">
                <a:solidFill>
                  <a:schemeClr val="bg1"/>
                </a:solidFill>
                <a:sym typeface="Wingdings"/>
              </a:rPr>
              <a:t>身份角色： 用户组</a:t>
            </a:r>
            <a:r>
              <a:rPr kumimoji="1" lang="en-US" altLang="zh-CN" sz="1200" dirty="0" smtClean="0">
                <a:solidFill>
                  <a:schemeClr val="bg1"/>
                </a:solidFill>
                <a:sym typeface="Wingdings"/>
              </a:rPr>
              <a:t>1</a:t>
            </a:r>
          </a:p>
          <a:p>
            <a:endParaRPr kumimoji="1" lang="en-US" altLang="zh-CN" sz="1200" dirty="0">
              <a:solidFill>
                <a:schemeClr val="bg1"/>
              </a:solidFill>
              <a:sym typeface="Wingdings"/>
            </a:endParaRPr>
          </a:p>
          <a:p>
            <a:r>
              <a:rPr kumimoji="1" lang="zh-CN" altLang="en-US" sz="1200" dirty="0" smtClean="0">
                <a:solidFill>
                  <a:schemeClr val="bg1"/>
                </a:solidFill>
                <a:sym typeface="Wingdings"/>
              </a:rPr>
              <a:t>手机号码： </a:t>
            </a:r>
            <a:r>
              <a:rPr kumimoji="1" lang="en-US" altLang="zh-CN" sz="1200" dirty="0" smtClean="0">
                <a:solidFill>
                  <a:schemeClr val="bg1"/>
                </a:solidFill>
                <a:sym typeface="Wingdings"/>
              </a:rPr>
              <a:t>18888888888</a:t>
            </a:r>
          </a:p>
          <a:p>
            <a:endParaRPr kumimoji="1" lang="en-US" altLang="zh-CN" sz="1200" dirty="0">
              <a:solidFill>
                <a:schemeClr val="bg1"/>
              </a:solidFill>
              <a:sym typeface="Wingdings"/>
            </a:endParaRPr>
          </a:p>
          <a:p>
            <a:r>
              <a:rPr kumimoji="1" lang="zh-CN" altLang="en-US" sz="1200" dirty="0" smtClean="0">
                <a:solidFill>
                  <a:schemeClr val="bg1"/>
                </a:solidFill>
                <a:sym typeface="Wingdings"/>
              </a:rPr>
              <a:t>邮箱地址： </a:t>
            </a:r>
            <a:r>
              <a:rPr kumimoji="1" lang="en-US" altLang="zh-CN" sz="1200" dirty="0" smtClean="0">
                <a:solidFill>
                  <a:schemeClr val="bg1"/>
                </a:solidFill>
                <a:sym typeface="Wingdings"/>
                <a:hlinkClick r:id="rId8"/>
              </a:rPr>
              <a:t>test@test.com</a:t>
            </a:r>
            <a:endParaRPr kumimoji="1" lang="en-US" altLang="zh-CN" sz="1200" dirty="0" smtClean="0">
              <a:solidFill>
                <a:schemeClr val="bg1"/>
              </a:solidFill>
              <a:sym typeface="Wingdings"/>
            </a:endParaRPr>
          </a:p>
          <a:p>
            <a:endParaRPr kumimoji="1" lang="en-US" altLang="zh-CN" sz="1200" dirty="0">
              <a:solidFill>
                <a:schemeClr val="bg1"/>
              </a:solidFill>
              <a:sym typeface="Wingdings"/>
            </a:endParaRPr>
          </a:p>
          <a:p>
            <a:r>
              <a:rPr kumimoji="1" lang="zh-CN" altLang="en-US" sz="1200" dirty="0" smtClean="0">
                <a:solidFill>
                  <a:schemeClr val="bg1"/>
                </a:solidFill>
                <a:sym typeface="Wingdings"/>
              </a:rPr>
              <a:t>接受短信通知：  是    </a:t>
            </a:r>
            <a:endParaRPr kumimoji="1" lang="zh-CN" altLang="en-US" sz="1200" dirty="0">
              <a:solidFill>
                <a:schemeClr val="bg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98400" y="4470994"/>
            <a:ext cx="589784" cy="331939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75719" y="2029868"/>
            <a:ext cx="964105" cy="932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749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666" y="324326"/>
            <a:ext cx="10655300" cy="62103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2850" y="1606550"/>
            <a:ext cx="495300" cy="4445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1750" y="2298700"/>
            <a:ext cx="495300" cy="4445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5550" y="2990850"/>
            <a:ext cx="495300" cy="4445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1750" y="3625850"/>
            <a:ext cx="495300" cy="4445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050" y="4273550"/>
            <a:ext cx="495300" cy="4445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1750" y="4959350"/>
            <a:ext cx="495300" cy="44450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050" y="5600700"/>
            <a:ext cx="495300" cy="44450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2550" y="6248400"/>
            <a:ext cx="495300" cy="28575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666" y="922083"/>
            <a:ext cx="1638300" cy="610107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552" y="927030"/>
            <a:ext cx="1612900" cy="680304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0650" y="1044913"/>
            <a:ext cx="317500" cy="317500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1041400" y="1023067"/>
            <a:ext cx="111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个人配置</a:t>
            </a:r>
            <a:endParaRPr kumimoji="1" lang="zh-CN" altLang="en-US" dirty="0"/>
          </a:p>
        </p:txBody>
      </p:sp>
      <p:sp>
        <p:nvSpPr>
          <p:cNvPr id="21" name="文本框 20"/>
          <p:cNvSpPr txBox="1"/>
          <p:nvPr/>
        </p:nvSpPr>
        <p:spPr>
          <a:xfrm>
            <a:off x="1023684" y="1717155"/>
            <a:ext cx="111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权限管理</a:t>
            </a:r>
            <a:endParaRPr kumimoji="1" lang="zh-CN" altLang="en-US" dirty="0"/>
          </a:p>
        </p:txBody>
      </p:sp>
      <p:sp>
        <p:nvSpPr>
          <p:cNvPr id="42" name="矩形 41"/>
          <p:cNvSpPr/>
          <p:nvPr/>
        </p:nvSpPr>
        <p:spPr>
          <a:xfrm>
            <a:off x="5402200" y="348392"/>
            <a:ext cx="1034463" cy="577516"/>
          </a:xfrm>
          <a:prstGeom prst="rect">
            <a:avLst/>
          </a:prstGeom>
          <a:solidFill>
            <a:schemeClr val="bg1">
              <a:lumMod val="65000"/>
              <a:lumOff val="35000"/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3" name="文本框 42"/>
          <p:cNvSpPr txBox="1"/>
          <p:nvPr/>
        </p:nvSpPr>
        <p:spPr>
          <a:xfrm>
            <a:off x="1016000" y="2400604"/>
            <a:ext cx="111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网关信息</a:t>
            </a:r>
            <a:endParaRPr kumimoji="1" lang="zh-CN" altLang="en-US" dirty="0"/>
          </a:p>
        </p:txBody>
      </p:sp>
      <p:sp>
        <p:nvSpPr>
          <p:cNvPr id="44" name="文本框 43"/>
          <p:cNvSpPr txBox="1"/>
          <p:nvPr/>
        </p:nvSpPr>
        <p:spPr>
          <a:xfrm>
            <a:off x="1010987" y="3023239"/>
            <a:ext cx="111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客户管理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08250" y="961795"/>
            <a:ext cx="8632992" cy="430604"/>
          </a:xfrm>
          <a:prstGeom prst="rect">
            <a:avLst/>
          </a:prstGeom>
        </p:spPr>
      </p:pic>
      <p:sp>
        <p:nvSpPr>
          <p:cNvPr id="25" name="文本框 24"/>
          <p:cNvSpPr txBox="1"/>
          <p:nvPr/>
        </p:nvSpPr>
        <p:spPr>
          <a:xfrm>
            <a:off x="3481546" y="1038177"/>
            <a:ext cx="8509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dirty="0" smtClean="0">
                <a:solidFill>
                  <a:schemeClr val="tx1">
                    <a:lumMod val="50000"/>
                  </a:schemeClr>
                </a:solidFill>
              </a:rPr>
              <a:t>个人配置</a:t>
            </a:r>
            <a:endParaRPr kumimoji="1" lang="zh-CN" altLang="en-US" sz="12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2671676" y="1028465"/>
            <a:ext cx="8098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dirty="0" smtClean="0">
                <a:solidFill>
                  <a:schemeClr val="tx1">
                    <a:lumMod val="50000"/>
                  </a:schemeClr>
                </a:solidFill>
              </a:rPr>
              <a:t>系统配置</a:t>
            </a:r>
            <a:endParaRPr kumimoji="1" lang="zh-CN" altLang="en-US" sz="1200" dirty="0">
              <a:solidFill>
                <a:schemeClr val="tx1">
                  <a:lumMod val="50000"/>
                </a:schemeClr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24926" y="1106731"/>
            <a:ext cx="113240" cy="182644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55320" y="1080070"/>
            <a:ext cx="113240" cy="182644"/>
          </a:xfrm>
          <a:prstGeom prst="rect">
            <a:avLst/>
          </a:prstGeom>
        </p:spPr>
      </p:pic>
      <p:sp>
        <p:nvSpPr>
          <p:cNvPr id="31" name="文本框 30"/>
          <p:cNvSpPr txBox="1"/>
          <p:nvPr/>
        </p:nvSpPr>
        <p:spPr>
          <a:xfrm>
            <a:off x="4345591" y="1036574"/>
            <a:ext cx="12851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dirty="0" smtClean="0">
                <a:solidFill>
                  <a:schemeClr val="tx1">
                    <a:lumMod val="50000"/>
                  </a:schemeClr>
                </a:solidFill>
              </a:rPr>
              <a:t>安全设置</a:t>
            </a:r>
            <a:endParaRPr kumimoji="1" lang="zh-CN" altLang="en-US" sz="12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2508250" y="1422989"/>
            <a:ext cx="8632992" cy="511021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7" name="文本框 26"/>
          <p:cNvSpPr txBox="1"/>
          <p:nvPr/>
        </p:nvSpPr>
        <p:spPr>
          <a:xfrm>
            <a:off x="1021493" y="3664373"/>
            <a:ext cx="111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mtClean="0"/>
              <a:t>提醒设置</a:t>
            </a:r>
            <a:endParaRPr kumimoji="1" lang="zh-CN" altLang="en-US" dirty="0"/>
          </a:p>
        </p:txBody>
      </p:sp>
      <p:sp>
        <p:nvSpPr>
          <p:cNvPr id="30" name="矩形 29"/>
          <p:cNvSpPr/>
          <p:nvPr/>
        </p:nvSpPr>
        <p:spPr>
          <a:xfrm>
            <a:off x="2508250" y="1467179"/>
            <a:ext cx="8736227" cy="49523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32" name="矩形 31"/>
          <p:cNvSpPr/>
          <p:nvPr/>
        </p:nvSpPr>
        <p:spPr>
          <a:xfrm>
            <a:off x="2599591" y="1536745"/>
            <a:ext cx="1173892" cy="369332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/>
              <a:t>密码修改</a:t>
            </a:r>
            <a:endParaRPr kumimoji="1" lang="zh-CN" altLang="en-US" sz="1400" dirty="0"/>
          </a:p>
        </p:txBody>
      </p:sp>
      <p:sp>
        <p:nvSpPr>
          <p:cNvPr id="33" name="矩形 32"/>
          <p:cNvSpPr/>
          <p:nvPr/>
        </p:nvSpPr>
        <p:spPr>
          <a:xfrm>
            <a:off x="3960036" y="1536745"/>
            <a:ext cx="1173892" cy="369332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solidFill>
                  <a:schemeClr val="bg1"/>
                </a:solidFill>
              </a:rPr>
              <a:t>手机绑定</a:t>
            </a:r>
            <a:endParaRPr kumimoji="1"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2596292" y="1906077"/>
            <a:ext cx="8570917" cy="4342323"/>
          </a:xfrm>
          <a:prstGeom prst="rect">
            <a:avLst/>
          </a:prstGeom>
          <a:noFill/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400" dirty="0"/>
          </a:p>
        </p:txBody>
      </p:sp>
      <p:pic>
        <p:nvPicPr>
          <p:cNvPr id="28" name="图片 2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55320" y="2344975"/>
            <a:ext cx="4146550" cy="248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600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666" y="324326"/>
            <a:ext cx="10655300" cy="62103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2850" y="1606550"/>
            <a:ext cx="495300" cy="4445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1750" y="2298700"/>
            <a:ext cx="495300" cy="4445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5550" y="2990850"/>
            <a:ext cx="495300" cy="4445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1750" y="3625850"/>
            <a:ext cx="495300" cy="4445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050" y="4273550"/>
            <a:ext cx="495300" cy="4445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1750" y="4959350"/>
            <a:ext cx="495300" cy="44450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050" y="5600700"/>
            <a:ext cx="495300" cy="44450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2550" y="6248400"/>
            <a:ext cx="495300" cy="28575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666" y="922083"/>
            <a:ext cx="1638300" cy="610107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552" y="927030"/>
            <a:ext cx="1612900" cy="680304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0650" y="1044913"/>
            <a:ext cx="317500" cy="317500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1041400" y="1023067"/>
            <a:ext cx="111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个人配置</a:t>
            </a:r>
            <a:endParaRPr kumimoji="1" lang="zh-CN" altLang="en-US" dirty="0"/>
          </a:p>
        </p:txBody>
      </p:sp>
      <p:sp>
        <p:nvSpPr>
          <p:cNvPr id="21" name="文本框 20"/>
          <p:cNvSpPr txBox="1"/>
          <p:nvPr/>
        </p:nvSpPr>
        <p:spPr>
          <a:xfrm>
            <a:off x="1023684" y="1717155"/>
            <a:ext cx="111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权限管理</a:t>
            </a:r>
            <a:endParaRPr kumimoji="1" lang="zh-CN" altLang="en-US" dirty="0"/>
          </a:p>
        </p:txBody>
      </p:sp>
      <p:sp>
        <p:nvSpPr>
          <p:cNvPr id="42" name="矩形 41"/>
          <p:cNvSpPr/>
          <p:nvPr/>
        </p:nvSpPr>
        <p:spPr>
          <a:xfrm>
            <a:off x="5402200" y="348392"/>
            <a:ext cx="1034463" cy="577516"/>
          </a:xfrm>
          <a:prstGeom prst="rect">
            <a:avLst/>
          </a:prstGeom>
          <a:solidFill>
            <a:schemeClr val="bg1">
              <a:lumMod val="65000"/>
              <a:lumOff val="35000"/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3" name="文本框 42"/>
          <p:cNvSpPr txBox="1"/>
          <p:nvPr/>
        </p:nvSpPr>
        <p:spPr>
          <a:xfrm>
            <a:off x="1016000" y="2400604"/>
            <a:ext cx="111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网关信息</a:t>
            </a:r>
            <a:endParaRPr kumimoji="1" lang="zh-CN" altLang="en-US" dirty="0"/>
          </a:p>
        </p:txBody>
      </p:sp>
      <p:sp>
        <p:nvSpPr>
          <p:cNvPr id="44" name="文本框 43"/>
          <p:cNvSpPr txBox="1"/>
          <p:nvPr/>
        </p:nvSpPr>
        <p:spPr>
          <a:xfrm>
            <a:off x="1010987" y="3023239"/>
            <a:ext cx="111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客户管理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08250" y="961795"/>
            <a:ext cx="8632992" cy="430604"/>
          </a:xfrm>
          <a:prstGeom prst="rect">
            <a:avLst/>
          </a:prstGeom>
        </p:spPr>
      </p:pic>
      <p:sp>
        <p:nvSpPr>
          <p:cNvPr id="25" name="文本框 24"/>
          <p:cNvSpPr txBox="1"/>
          <p:nvPr/>
        </p:nvSpPr>
        <p:spPr>
          <a:xfrm>
            <a:off x="3481546" y="1038177"/>
            <a:ext cx="8509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dirty="0" smtClean="0">
                <a:solidFill>
                  <a:schemeClr val="tx1">
                    <a:lumMod val="50000"/>
                  </a:schemeClr>
                </a:solidFill>
              </a:rPr>
              <a:t>个人配置</a:t>
            </a:r>
            <a:endParaRPr kumimoji="1" lang="zh-CN" altLang="en-US" sz="12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2671676" y="1028465"/>
            <a:ext cx="8098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dirty="0" smtClean="0">
                <a:solidFill>
                  <a:schemeClr val="tx1">
                    <a:lumMod val="50000"/>
                  </a:schemeClr>
                </a:solidFill>
              </a:rPr>
              <a:t>系统配置</a:t>
            </a:r>
            <a:endParaRPr kumimoji="1" lang="zh-CN" altLang="en-US" sz="1200" dirty="0">
              <a:solidFill>
                <a:schemeClr val="tx1">
                  <a:lumMod val="50000"/>
                </a:schemeClr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24926" y="1106731"/>
            <a:ext cx="113240" cy="182644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55320" y="1080070"/>
            <a:ext cx="113240" cy="182644"/>
          </a:xfrm>
          <a:prstGeom prst="rect">
            <a:avLst/>
          </a:prstGeom>
        </p:spPr>
      </p:pic>
      <p:sp>
        <p:nvSpPr>
          <p:cNvPr id="31" name="文本框 30"/>
          <p:cNvSpPr txBox="1"/>
          <p:nvPr/>
        </p:nvSpPr>
        <p:spPr>
          <a:xfrm>
            <a:off x="4345591" y="1036574"/>
            <a:ext cx="12851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dirty="0" smtClean="0">
                <a:solidFill>
                  <a:schemeClr val="tx1">
                    <a:lumMod val="50000"/>
                  </a:schemeClr>
                </a:solidFill>
              </a:rPr>
              <a:t>安全设置</a:t>
            </a:r>
            <a:endParaRPr kumimoji="1" lang="zh-CN" altLang="en-US" sz="12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2508250" y="1422989"/>
            <a:ext cx="8632992" cy="511021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7" name="文本框 26"/>
          <p:cNvSpPr txBox="1"/>
          <p:nvPr/>
        </p:nvSpPr>
        <p:spPr>
          <a:xfrm>
            <a:off x="1021493" y="3664373"/>
            <a:ext cx="111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mtClean="0"/>
              <a:t>提醒设置</a:t>
            </a:r>
            <a:endParaRPr kumimoji="1" lang="zh-CN" altLang="en-US" dirty="0"/>
          </a:p>
        </p:txBody>
      </p:sp>
      <p:sp>
        <p:nvSpPr>
          <p:cNvPr id="30" name="矩形 29"/>
          <p:cNvSpPr/>
          <p:nvPr/>
        </p:nvSpPr>
        <p:spPr>
          <a:xfrm>
            <a:off x="2508250" y="1501911"/>
            <a:ext cx="8736227" cy="49523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32" name="矩形 31"/>
          <p:cNvSpPr/>
          <p:nvPr/>
        </p:nvSpPr>
        <p:spPr>
          <a:xfrm>
            <a:off x="2596292" y="1535211"/>
            <a:ext cx="1173892" cy="369332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solidFill>
                  <a:schemeClr val="bg1"/>
                </a:solidFill>
              </a:rPr>
              <a:t>密码修改</a:t>
            </a:r>
            <a:endParaRPr kumimoji="1"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3960036" y="1536745"/>
            <a:ext cx="1173892" cy="369332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/>
              <a:t>手机绑定</a:t>
            </a:r>
          </a:p>
        </p:txBody>
      </p:sp>
      <p:sp>
        <p:nvSpPr>
          <p:cNvPr id="34" name="矩形 33"/>
          <p:cNvSpPr/>
          <p:nvPr/>
        </p:nvSpPr>
        <p:spPr>
          <a:xfrm>
            <a:off x="2596292" y="1906077"/>
            <a:ext cx="8570917" cy="4342323"/>
          </a:xfrm>
          <a:prstGeom prst="rect">
            <a:avLst/>
          </a:prstGeom>
          <a:noFill/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4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48340" y="2432228"/>
            <a:ext cx="1727200" cy="1835150"/>
          </a:xfrm>
          <a:prstGeom prst="rect">
            <a:avLst/>
          </a:prstGeom>
        </p:spPr>
      </p:pic>
      <p:sp>
        <p:nvSpPr>
          <p:cNvPr id="4" name="圆角矩形 3"/>
          <p:cNvSpPr/>
          <p:nvPr/>
        </p:nvSpPr>
        <p:spPr>
          <a:xfrm>
            <a:off x="6088316" y="3023239"/>
            <a:ext cx="1684084" cy="406237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点我绑定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61825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666" y="324326"/>
            <a:ext cx="10655300" cy="62103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2850" y="1606550"/>
            <a:ext cx="495300" cy="4445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1750" y="2298700"/>
            <a:ext cx="495300" cy="4445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5550" y="2990850"/>
            <a:ext cx="495300" cy="4445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1750" y="3625850"/>
            <a:ext cx="495300" cy="4445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050" y="4273550"/>
            <a:ext cx="495300" cy="4445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1750" y="4959350"/>
            <a:ext cx="495300" cy="44450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050" y="5600700"/>
            <a:ext cx="495300" cy="44450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2550" y="6248400"/>
            <a:ext cx="495300" cy="28575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666" y="922083"/>
            <a:ext cx="1638300" cy="610107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552" y="927030"/>
            <a:ext cx="1612900" cy="680304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0650" y="1044913"/>
            <a:ext cx="317500" cy="317500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1041400" y="1023067"/>
            <a:ext cx="111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个人配置</a:t>
            </a:r>
            <a:endParaRPr kumimoji="1" lang="zh-CN" altLang="en-US" dirty="0"/>
          </a:p>
        </p:txBody>
      </p:sp>
      <p:sp>
        <p:nvSpPr>
          <p:cNvPr id="21" name="文本框 20"/>
          <p:cNvSpPr txBox="1"/>
          <p:nvPr/>
        </p:nvSpPr>
        <p:spPr>
          <a:xfrm>
            <a:off x="1023684" y="1717155"/>
            <a:ext cx="111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权限管理</a:t>
            </a:r>
            <a:endParaRPr kumimoji="1" lang="zh-CN" altLang="en-US" dirty="0"/>
          </a:p>
        </p:txBody>
      </p:sp>
      <p:sp>
        <p:nvSpPr>
          <p:cNvPr id="42" name="矩形 41"/>
          <p:cNvSpPr/>
          <p:nvPr/>
        </p:nvSpPr>
        <p:spPr>
          <a:xfrm>
            <a:off x="5402200" y="348392"/>
            <a:ext cx="1034463" cy="577516"/>
          </a:xfrm>
          <a:prstGeom prst="rect">
            <a:avLst/>
          </a:prstGeom>
          <a:solidFill>
            <a:schemeClr val="bg1">
              <a:lumMod val="65000"/>
              <a:lumOff val="35000"/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3" name="文本框 42"/>
          <p:cNvSpPr txBox="1"/>
          <p:nvPr/>
        </p:nvSpPr>
        <p:spPr>
          <a:xfrm>
            <a:off x="1016000" y="2400604"/>
            <a:ext cx="111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网关信息</a:t>
            </a:r>
            <a:endParaRPr kumimoji="1" lang="zh-CN" altLang="en-US" dirty="0"/>
          </a:p>
        </p:txBody>
      </p:sp>
      <p:sp>
        <p:nvSpPr>
          <p:cNvPr id="44" name="文本框 43"/>
          <p:cNvSpPr txBox="1"/>
          <p:nvPr/>
        </p:nvSpPr>
        <p:spPr>
          <a:xfrm>
            <a:off x="1010987" y="3023239"/>
            <a:ext cx="111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客户管理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08250" y="961795"/>
            <a:ext cx="8632992" cy="430604"/>
          </a:xfrm>
          <a:prstGeom prst="rect">
            <a:avLst/>
          </a:prstGeom>
        </p:spPr>
      </p:pic>
      <p:sp>
        <p:nvSpPr>
          <p:cNvPr id="25" name="文本框 24"/>
          <p:cNvSpPr txBox="1"/>
          <p:nvPr/>
        </p:nvSpPr>
        <p:spPr>
          <a:xfrm>
            <a:off x="3481546" y="1038177"/>
            <a:ext cx="8509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dirty="0" smtClean="0">
                <a:solidFill>
                  <a:schemeClr val="tx1">
                    <a:lumMod val="50000"/>
                  </a:schemeClr>
                </a:solidFill>
              </a:rPr>
              <a:t>个人配置</a:t>
            </a:r>
            <a:endParaRPr kumimoji="1" lang="zh-CN" altLang="en-US" sz="12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2671676" y="1028465"/>
            <a:ext cx="8098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dirty="0" smtClean="0">
                <a:solidFill>
                  <a:schemeClr val="tx1">
                    <a:lumMod val="50000"/>
                  </a:schemeClr>
                </a:solidFill>
              </a:rPr>
              <a:t>系统配置</a:t>
            </a:r>
            <a:endParaRPr kumimoji="1" lang="zh-CN" altLang="en-US" sz="1200" dirty="0">
              <a:solidFill>
                <a:schemeClr val="tx1">
                  <a:lumMod val="50000"/>
                </a:schemeClr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24926" y="1106731"/>
            <a:ext cx="113240" cy="182644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55320" y="1080070"/>
            <a:ext cx="113240" cy="182644"/>
          </a:xfrm>
          <a:prstGeom prst="rect">
            <a:avLst/>
          </a:prstGeom>
        </p:spPr>
      </p:pic>
      <p:sp>
        <p:nvSpPr>
          <p:cNvPr id="31" name="文本框 30"/>
          <p:cNvSpPr txBox="1"/>
          <p:nvPr/>
        </p:nvSpPr>
        <p:spPr>
          <a:xfrm>
            <a:off x="4345591" y="1036574"/>
            <a:ext cx="12851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dirty="0" smtClean="0">
                <a:solidFill>
                  <a:schemeClr val="tx1">
                    <a:lumMod val="50000"/>
                  </a:schemeClr>
                </a:solidFill>
              </a:rPr>
              <a:t>安全设置</a:t>
            </a:r>
            <a:endParaRPr kumimoji="1" lang="zh-CN" altLang="en-US" sz="12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2508250" y="1422989"/>
            <a:ext cx="8632992" cy="511021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7" name="文本框 26"/>
          <p:cNvSpPr txBox="1"/>
          <p:nvPr/>
        </p:nvSpPr>
        <p:spPr>
          <a:xfrm>
            <a:off x="1021493" y="3664373"/>
            <a:ext cx="111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mtClean="0"/>
              <a:t>提醒设置</a:t>
            </a:r>
            <a:endParaRPr kumimoji="1" lang="zh-CN" altLang="en-US" dirty="0"/>
          </a:p>
        </p:txBody>
      </p:sp>
      <p:sp>
        <p:nvSpPr>
          <p:cNvPr id="30" name="矩形 29"/>
          <p:cNvSpPr/>
          <p:nvPr/>
        </p:nvSpPr>
        <p:spPr>
          <a:xfrm>
            <a:off x="2508250" y="1501911"/>
            <a:ext cx="8736227" cy="49523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32" name="矩形 31"/>
          <p:cNvSpPr/>
          <p:nvPr/>
        </p:nvSpPr>
        <p:spPr>
          <a:xfrm>
            <a:off x="2596292" y="1535211"/>
            <a:ext cx="1173892" cy="369332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solidFill>
                  <a:schemeClr val="bg1"/>
                </a:solidFill>
              </a:rPr>
              <a:t>密码修改</a:t>
            </a:r>
            <a:endParaRPr kumimoji="1"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3960036" y="1536745"/>
            <a:ext cx="1173892" cy="369332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/>
              <a:t>手机绑定</a:t>
            </a:r>
          </a:p>
        </p:txBody>
      </p:sp>
      <p:sp>
        <p:nvSpPr>
          <p:cNvPr id="34" name="矩形 33"/>
          <p:cNvSpPr/>
          <p:nvPr/>
        </p:nvSpPr>
        <p:spPr>
          <a:xfrm>
            <a:off x="2596292" y="1906077"/>
            <a:ext cx="8570917" cy="4342323"/>
          </a:xfrm>
          <a:prstGeom prst="rect">
            <a:avLst/>
          </a:prstGeom>
          <a:noFill/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400" dirty="0"/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24926" y="2369419"/>
            <a:ext cx="6225737" cy="2589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543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666" y="324326"/>
            <a:ext cx="10655300" cy="62103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2850" y="1606550"/>
            <a:ext cx="495300" cy="4445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1750" y="2298700"/>
            <a:ext cx="495300" cy="4445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5550" y="2990850"/>
            <a:ext cx="495300" cy="4445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1750" y="3625850"/>
            <a:ext cx="495300" cy="4445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050" y="4273550"/>
            <a:ext cx="495300" cy="4445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1750" y="4959350"/>
            <a:ext cx="495300" cy="44450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050" y="5600700"/>
            <a:ext cx="495300" cy="44450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2550" y="6248400"/>
            <a:ext cx="495300" cy="28575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666" y="922083"/>
            <a:ext cx="1638300" cy="610107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552" y="927030"/>
            <a:ext cx="1612900" cy="680304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0650" y="1044913"/>
            <a:ext cx="317500" cy="317500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1041400" y="1023067"/>
            <a:ext cx="111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个人配置</a:t>
            </a:r>
            <a:endParaRPr kumimoji="1" lang="zh-CN" altLang="en-US" dirty="0"/>
          </a:p>
        </p:txBody>
      </p:sp>
      <p:sp>
        <p:nvSpPr>
          <p:cNvPr id="21" name="文本框 20"/>
          <p:cNvSpPr txBox="1"/>
          <p:nvPr/>
        </p:nvSpPr>
        <p:spPr>
          <a:xfrm>
            <a:off x="1023684" y="1717155"/>
            <a:ext cx="111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权限管理</a:t>
            </a:r>
            <a:endParaRPr kumimoji="1" lang="zh-CN" altLang="en-US" dirty="0"/>
          </a:p>
        </p:txBody>
      </p:sp>
      <p:sp>
        <p:nvSpPr>
          <p:cNvPr id="42" name="矩形 41"/>
          <p:cNvSpPr/>
          <p:nvPr/>
        </p:nvSpPr>
        <p:spPr>
          <a:xfrm>
            <a:off x="5402200" y="348392"/>
            <a:ext cx="1034463" cy="577516"/>
          </a:xfrm>
          <a:prstGeom prst="rect">
            <a:avLst/>
          </a:prstGeom>
          <a:solidFill>
            <a:schemeClr val="bg1">
              <a:lumMod val="65000"/>
              <a:lumOff val="35000"/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3" name="文本框 42"/>
          <p:cNvSpPr txBox="1"/>
          <p:nvPr/>
        </p:nvSpPr>
        <p:spPr>
          <a:xfrm>
            <a:off x="1016000" y="2400604"/>
            <a:ext cx="111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网关信息</a:t>
            </a:r>
            <a:endParaRPr kumimoji="1" lang="zh-CN" altLang="en-US" dirty="0"/>
          </a:p>
        </p:txBody>
      </p:sp>
      <p:sp>
        <p:nvSpPr>
          <p:cNvPr id="44" name="文本框 43"/>
          <p:cNvSpPr txBox="1"/>
          <p:nvPr/>
        </p:nvSpPr>
        <p:spPr>
          <a:xfrm>
            <a:off x="1010987" y="3023239"/>
            <a:ext cx="111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客户管理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08250" y="961795"/>
            <a:ext cx="8632992" cy="430604"/>
          </a:xfrm>
          <a:prstGeom prst="rect">
            <a:avLst/>
          </a:prstGeom>
        </p:spPr>
      </p:pic>
      <p:sp>
        <p:nvSpPr>
          <p:cNvPr id="25" name="文本框 24"/>
          <p:cNvSpPr txBox="1"/>
          <p:nvPr/>
        </p:nvSpPr>
        <p:spPr>
          <a:xfrm>
            <a:off x="3481546" y="1038177"/>
            <a:ext cx="8509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dirty="0" smtClean="0">
                <a:solidFill>
                  <a:schemeClr val="tx1">
                    <a:lumMod val="50000"/>
                  </a:schemeClr>
                </a:solidFill>
              </a:rPr>
              <a:t>个人配置</a:t>
            </a:r>
            <a:endParaRPr kumimoji="1" lang="zh-CN" altLang="en-US" sz="12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2671676" y="1028465"/>
            <a:ext cx="8098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dirty="0" smtClean="0">
                <a:solidFill>
                  <a:schemeClr val="tx1">
                    <a:lumMod val="50000"/>
                  </a:schemeClr>
                </a:solidFill>
              </a:rPr>
              <a:t>系统配置</a:t>
            </a:r>
            <a:endParaRPr kumimoji="1" lang="zh-CN" altLang="en-US" sz="1200" dirty="0">
              <a:solidFill>
                <a:schemeClr val="tx1">
                  <a:lumMod val="50000"/>
                </a:schemeClr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24926" y="1106731"/>
            <a:ext cx="113240" cy="182644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55320" y="1080070"/>
            <a:ext cx="113240" cy="182644"/>
          </a:xfrm>
          <a:prstGeom prst="rect">
            <a:avLst/>
          </a:prstGeom>
        </p:spPr>
      </p:pic>
      <p:sp>
        <p:nvSpPr>
          <p:cNvPr id="31" name="文本框 30"/>
          <p:cNvSpPr txBox="1"/>
          <p:nvPr/>
        </p:nvSpPr>
        <p:spPr>
          <a:xfrm>
            <a:off x="4345591" y="1036574"/>
            <a:ext cx="12851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dirty="0" smtClean="0">
                <a:solidFill>
                  <a:schemeClr val="tx1">
                    <a:lumMod val="50000"/>
                  </a:schemeClr>
                </a:solidFill>
              </a:rPr>
              <a:t>安全设置</a:t>
            </a:r>
            <a:endParaRPr kumimoji="1" lang="zh-CN" altLang="en-US" sz="12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2508250" y="1422989"/>
            <a:ext cx="8632992" cy="511021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7" name="文本框 26"/>
          <p:cNvSpPr txBox="1"/>
          <p:nvPr/>
        </p:nvSpPr>
        <p:spPr>
          <a:xfrm>
            <a:off x="1021493" y="3664373"/>
            <a:ext cx="111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mtClean="0"/>
              <a:t>提醒设置</a:t>
            </a:r>
            <a:endParaRPr kumimoji="1" lang="zh-CN" altLang="en-US" dirty="0"/>
          </a:p>
        </p:txBody>
      </p:sp>
      <p:sp>
        <p:nvSpPr>
          <p:cNvPr id="30" name="矩形 29"/>
          <p:cNvSpPr/>
          <p:nvPr/>
        </p:nvSpPr>
        <p:spPr>
          <a:xfrm>
            <a:off x="2508250" y="1501911"/>
            <a:ext cx="8736227" cy="49523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32" name="矩形 31"/>
          <p:cNvSpPr/>
          <p:nvPr/>
        </p:nvSpPr>
        <p:spPr>
          <a:xfrm>
            <a:off x="2596292" y="1535211"/>
            <a:ext cx="1173892" cy="369332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solidFill>
                  <a:schemeClr val="bg1"/>
                </a:solidFill>
              </a:rPr>
              <a:t>密码修改</a:t>
            </a:r>
            <a:endParaRPr kumimoji="1"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3960036" y="1536745"/>
            <a:ext cx="1173892" cy="369332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/>
              <a:t>手机绑定</a:t>
            </a:r>
          </a:p>
        </p:txBody>
      </p:sp>
      <p:sp>
        <p:nvSpPr>
          <p:cNvPr id="34" name="矩形 33"/>
          <p:cNvSpPr/>
          <p:nvPr/>
        </p:nvSpPr>
        <p:spPr>
          <a:xfrm>
            <a:off x="2596292" y="1906077"/>
            <a:ext cx="8570917" cy="4342323"/>
          </a:xfrm>
          <a:prstGeom prst="rect">
            <a:avLst/>
          </a:prstGeom>
          <a:noFill/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400" dirty="0"/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33700" y="2243183"/>
            <a:ext cx="7300967" cy="684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249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666" y="324326"/>
            <a:ext cx="10655300" cy="62103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2850" y="1606550"/>
            <a:ext cx="495300" cy="4445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1750" y="2298700"/>
            <a:ext cx="495300" cy="4445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5550" y="2990850"/>
            <a:ext cx="495300" cy="4445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1750" y="3625850"/>
            <a:ext cx="495300" cy="4445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050" y="4273550"/>
            <a:ext cx="495300" cy="4445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1750" y="4959350"/>
            <a:ext cx="495300" cy="44450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050" y="5600700"/>
            <a:ext cx="495300" cy="44450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2550" y="6248400"/>
            <a:ext cx="495300" cy="28575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666" y="922083"/>
            <a:ext cx="1638300" cy="610107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552" y="927030"/>
            <a:ext cx="1612900" cy="680304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0650" y="1044913"/>
            <a:ext cx="317500" cy="317500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1041400" y="1023067"/>
            <a:ext cx="111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个人配置</a:t>
            </a:r>
            <a:endParaRPr kumimoji="1" lang="zh-CN" altLang="en-US" dirty="0"/>
          </a:p>
        </p:txBody>
      </p:sp>
      <p:sp>
        <p:nvSpPr>
          <p:cNvPr id="21" name="文本框 20"/>
          <p:cNvSpPr txBox="1"/>
          <p:nvPr/>
        </p:nvSpPr>
        <p:spPr>
          <a:xfrm>
            <a:off x="1023684" y="1717155"/>
            <a:ext cx="111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权限管理</a:t>
            </a:r>
            <a:endParaRPr kumimoji="1" lang="zh-CN" altLang="en-US" dirty="0"/>
          </a:p>
        </p:txBody>
      </p:sp>
      <p:sp>
        <p:nvSpPr>
          <p:cNvPr id="42" name="矩形 41"/>
          <p:cNvSpPr/>
          <p:nvPr/>
        </p:nvSpPr>
        <p:spPr>
          <a:xfrm>
            <a:off x="5402200" y="348392"/>
            <a:ext cx="1034463" cy="577516"/>
          </a:xfrm>
          <a:prstGeom prst="rect">
            <a:avLst/>
          </a:prstGeom>
          <a:solidFill>
            <a:schemeClr val="bg1">
              <a:lumMod val="65000"/>
              <a:lumOff val="35000"/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3" name="文本框 42"/>
          <p:cNvSpPr txBox="1"/>
          <p:nvPr/>
        </p:nvSpPr>
        <p:spPr>
          <a:xfrm>
            <a:off x="1016000" y="2400604"/>
            <a:ext cx="111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网关信息</a:t>
            </a:r>
            <a:endParaRPr kumimoji="1" lang="zh-CN" altLang="en-US" dirty="0"/>
          </a:p>
        </p:txBody>
      </p:sp>
      <p:sp>
        <p:nvSpPr>
          <p:cNvPr id="44" name="文本框 43"/>
          <p:cNvSpPr txBox="1"/>
          <p:nvPr/>
        </p:nvSpPr>
        <p:spPr>
          <a:xfrm>
            <a:off x="1010987" y="3023239"/>
            <a:ext cx="111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客户管理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08250" y="961795"/>
            <a:ext cx="8632992" cy="430604"/>
          </a:xfrm>
          <a:prstGeom prst="rect">
            <a:avLst/>
          </a:prstGeom>
        </p:spPr>
      </p:pic>
      <p:sp>
        <p:nvSpPr>
          <p:cNvPr id="25" name="文本框 24"/>
          <p:cNvSpPr txBox="1"/>
          <p:nvPr/>
        </p:nvSpPr>
        <p:spPr>
          <a:xfrm>
            <a:off x="3481546" y="1038177"/>
            <a:ext cx="8509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dirty="0" smtClean="0">
                <a:solidFill>
                  <a:schemeClr val="tx1">
                    <a:lumMod val="50000"/>
                  </a:schemeClr>
                </a:solidFill>
              </a:rPr>
              <a:t>个人配置</a:t>
            </a:r>
            <a:endParaRPr kumimoji="1" lang="zh-CN" altLang="en-US" sz="12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2671676" y="1028465"/>
            <a:ext cx="8098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dirty="0" smtClean="0">
                <a:solidFill>
                  <a:schemeClr val="tx1">
                    <a:lumMod val="50000"/>
                  </a:schemeClr>
                </a:solidFill>
              </a:rPr>
              <a:t>系统配置</a:t>
            </a:r>
            <a:endParaRPr kumimoji="1" lang="zh-CN" altLang="en-US" sz="1200" dirty="0">
              <a:solidFill>
                <a:schemeClr val="tx1">
                  <a:lumMod val="50000"/>
                </a:schemeClr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24926" y="1106731"/>
            <a:ext cx="113240" cy="182644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55320" y="1080070"/>
            <a:ext cx="113240" cy="182644"/>
          </a:xfrm>
          <a:prstGeom prst="rect">
            <a:avLst/>
          </a:prstGeom>
        </p:spPr>
      </p:pic>
      <p:sp>
        <p:nvSpPr>
          <p:cNvPr id="31" name="文本框 30"/>
          <p:cNvSpPr txBox="1"/>
          <p:nvPr/>
        </p:nvSpPr>
        <p:spPr>
          <a:xfrm>
            <a:off x="4345591" y="1036574"/>
            <a:ext cx="12851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dirty="0" smtClean="0">
                <a:solidFill>
                  <a:schemeClr val="tx1">
                    <a:lumMod val="50000"/>
                  </a:schemeClr>
                </a:solidFill>
              </a:rPr>
              <a:t>安全设置</a:t>
            </a:r>
            <a:endParaRPr kumimoji="1" lang="zh-CN" altLang="en-US" sz="12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2508250" y="1422989"/>
            <a:ext cx="8632992" cy="511021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7" name="文本框 26"/>
          <p:cNvSpPr txBox="1"/>
          <p:nvPr/>
        </p:nvSpPr>
        <p:spPr>
          <a:xfrm>
            <a:off x="1021493" y="3664373"/>
            <a:ext cx="111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mtClean="0"/>
              <a:t>提醒设置</a:t>
            </a:r>
            <a:endParaRPr kumimoji="1" lang="zh-CN" altLang="en-US" dirty="0"/>
          </a:p>
        </p:txBody>
      </p:sp>
      <p:sp>
        <p:nvSpPr>
          <p:cNvPr id="30" name="矩形 29"/>
          <p:cNvSpPr/>
          <p:nvPr/>
        </p:nvSpPr>
        <p:spPr>
          <a:xfrm>
            <a:off x="2508250" y="1501911"/>
            <a:ext cx="8736227" cy="49523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32" name="矩形 31"/>
          <p:cNvSpPr/>
          <p:nvPr/>
        </p:nvSpPr>
        <p:spPr>
          <a:xfrm>
            <a:off x="2596292" y="1535211"/>
            <a:ext cx="1173892" cy="369332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solidFill>
                  <a:schemeClr val="bg1"/>
                </a:solidFill>
              </a:rPr>
              <a:t>密码修改</a:t>
            </a:r>
            <a:endParaRPr kumimoji="1"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3960036" y="1536745"/>
            <a:ext cx="1173892" cy="369332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/>
              <a:t>手机绑定</a:t>
            </a:r>
          </a:p>
        </p:txBody>
      </p:sp>
      <p:sp>
        <p:nvSpPr>
          <p:cNvPr id="34" name="矩形 33"/>
          <p:cNvSpPr/>
          <p:nvPr/>
        </p:nvSpPr>
        <p:spPr>
          <a:xfrm>
            <a:off x="2596292" y="1906077"/>
            <a:ext cx="8570917" cy="4342323"/>
          </a:xfrm>
          <a:prstGeom prst="rect">
            <a:avLst/>
          </a:prstGeom>
          <a:noFill/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400" dirty="0"/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24926" y="2369419"/>
            <a:ext cx="6225737" cy="2589907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502167" y="3073867"/>
            <a:ext cx="4617074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1200" b="1" dirty="0" smtClean="0">
                <a:solidFill>
                  <a:schemeClr val="bg1"/>
                </a:solidFill>
              </a:rPr>
              <a:t>原手机号码：</a:t>
            </a:r>
            <a:endParaRPr kumimoji="1" lang="en-US" altLang="zh-CN" sz="1200" b="1" dirty="0" smtClean="0">
              <a:solidFill>
                <a:schemeClr val="bg1"/>
              </a:solidFill>
            </a:endParaRPr>
          </a:p>
          <a:p>
            <a:endParaRPr kumimoji="1" lang="en-US" altLang="zh-CN" sz="1200" b="1" dirty="0">
              <a:solidFill>
                <a:schemeClr val="bg1"/>
              </a:solidFill>
            </a:endParaRPr>
          </a:p>
          <a:p>
            <a:r>
              <a:rPr kumimoji="1" lang="zh-CN" altLang="en-US" sz="1200" b="1" dirty="0" smtClean="0">
                <a:solidFill>
                  <a:schemeClr val="bg1"/>
                </a:solidFill>
              </a:rPr>
              <a:t>新手机号码：</a:t>
            </a:r>
            <a:endParaRPr kumimoji="1" lang="zh-CN" altLang="en-US" sz="1200" b="1" dirty="0">
              <a:solidFill>
                <a:schemeClr val="bg1"/>
              </a:solidFill>
            </a:endParaRP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17543" y="3036499"/>
            <a:ext cx="2641600" cy="438150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17540" y="3383350"/>
            <a:ext cx="2641600" cy="43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33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134" y="330200"/>
            <a:ext cx="10655300" cy="62103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2850" y="1606550"/>
            <a:ext cx="495300" cy="4445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1750" y="2298700"/>
            <a:ext cx="495300" cy="4445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5550" y="2990850"/>
            <a:ext cx="495300" cy="4445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1750" y="3625850"/>
            <a:ext cx="495300" cy="4445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050" y="4273550"/>
            <a:ext cx="495300" cy="4445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1750" y="4959350"/>
            <a:ext cx="495300" cy="44450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050" y="5600700"/>
            <a:ext cx="495300" cy="44450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2550" y="6248400"/>
            <a:ext cx="495300" cy="28575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402" y="914400"/>
            <a:ext cx="495300" cy="44450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076" y="892293"/>
            <a:ext cx="1612900" cy="63500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52550" y="977900"/>
            <a:ext cx="317500" cy="317500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1016000" y="1023977"/>
            <a:ext cx="111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设备监控</a:t>
            </a:r>
            <a:endParaRPr kumimoji="1" lang="zh-CN" altLang="en-US" dirty="0"/>
          </a:p>
        </p:txBody>
      </p:sp>
      <p:sp>
        <p:nvSpPr>
          <p:cNvPr id="19" name="文本框 18"/>
          <p:cNvSpPr txBox="1"/>
          <p:nvPr/>
        </p:nvSpPr>
        <p:spPr>
          <a:xfrm>
            <a:off x="1016000" y="1724839"/>
            <a:ext cx="111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报警中心</a:t>
            </a:r>
            <a:endParaRPr kumimoji="1"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21200" y="977900"/>
            <a:ext cx="3431309" cy="215322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2000" y="3553403"/>
            <a:ext cx="6747163" cy="281189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2000" y="1393310"/>
            <a:ext cx="6747163" cy="216009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2001" y="1008533"/>
            <a:ext cx="711200" cy="702882"/>
          </a:xfrm>
          <a:prstGeom prst="rect">
            <a:avLst/>
          </a:prstGeom>
        </p:spPr>
      </p:pic>
      <p:sp>
        <p:nvSpPr>
          <p:cNvPr id="22" name="文本框 21"/>
          <p:cNvSpPr txBox="1"/>
          <p:nvPr/>
        </p:nvSpPr>
        <p:spPr>
          <a:xfrm>
            <a:off x="4521200" y="1048851"/>
            <a:ext cx="889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dirty="0" smtClean="0"/>
              <a:t>设备概况</a:t>
            </a:r>
            <a:endParaRPr kumimoji="1" lang="zh-CN" altLang="en-US" sz="1200" dirty="0"/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95240" y="1009643"/>
            <a:ext cx="1940214" cy="5387397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74319" y="1631057"/>
            <a:ext cx="1672545" cy="2719585"/>
          </a:xfrm>
          <a:prstGeom prst="rect">
            <a:avLst/>
          </a:prstGeom>
        </p:spPr>
      </p:pic>
      <p:graphicFrame>
        <p:nvGraphicFramePr>
          <p:cNvPr id="20" name="表格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8471018"/>
              </p:ext>
            </p:extLst>
          </p:nvPr>
        </p:nvGraphicFramePr>
        <p:xfrm>
          <a:off x="4918943" y="1557254"/>
          <a:ext cx="2892903" cy="2478195"/>
        </p:xfrm>
        <a:graphic>
          <a:graphicData uri="http://schemas.openxmlformats.org/drawingml/2006/table">
            <a:tbl>
              <a:tblPr firstRow="1" bandRow="1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tableStyleId>{00A15C55-8517-42AA-B614-E9B94910E393}</a:tableStyleId>
              </a:tblPr>
              <a:tblGrid>
                <a:gridCol w="1211124"/>
                <a:gridCol w="1681779"/>
              </a:tblGrid>
              <a:tr h="275355">
                <a:tc>
                  <a:txBody>
                    <a:bodyPr/>
                    <a:lstStyle/>
                    <a:p>
                      <a:r>
                        <a:rPr lang="zh-CN" altLang="en-US" sz="1100" b="0" dirty="0" smtClean="0">
                          <a:solidFill>
                            <a:schemeClr val="bg1"/>
                          </a:solidFill>
                        </a:rPr>
                        <a:t>设备名称</a:t>
                      </a:r>
                      <a:endParaRPr lang="zh-CN" altLang="en-US" sz="11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100" b="0" dirty="0" smtClean="0">
                          <a:solidFill>
                            <a:schemeClr val="bg1"/>
                          </a:solidFill>
                        </a:rPr>
                        <a:t>XXUSB</a:t>
                      </a:r>
                      <a:endParaRPr lang="zh-CN" altLang="en-US" sz="11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75355">
                <a:tc>
                  <a:txBody>
                    <a:bodyPr/>
                    <a:lstStyle/>
                    <a:p>
                      <a:r>
                        <a:rPr lang="zh-CN" altLang="en-US" sz="1100" b="0" dirty="0" smtClean="0">
                          <a:solidFill>
                            <a:schemeClr val="bg1"/>
                          </a:solidFill>
                        </a:rPr>
                        <a:t>设备编号</a:t>
                      </a:r>
                      <a:endParaRPr lang="zh-CN" altLang="en-US" sz="11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100" b="0" dirty="0" smtClean="0">
                          <a:solidFill>
                            <a:schemeClr val="bg1"/>
                          </a:solidFill>
                        </a:rPr>
                        <a:t>87668</a:t>
                      </a:r>
                      <a:endParaRPr lang="zh-CN" altLang="en-US" sz="11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75355">
                <a:tc>
                  <a:txBody>
                    <a:bodyPr/>
                    <a:lstStyle/>
                    <a:p>
                      <a:r>
                        <a:rPr lang="zh-CN" altLang="en-US" sz="1100" b="0" dirty="0" smtClean="0">
                          <a:solidFill>
                            <a:schemeClr val="bg1"/>
                          </a:solidFill>
                        </a:rPr>
                        <a:t>设备序列号</a:t>
                      </a:r>
                      <a:endParaRPr lang="zh-CN" altLang="en-US" sz="11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100" b="0" dirty="0" smtClean="0">
                          <a:solidFill>
                            <a:schemeClr val="bg1"/>
                          </a:solidFill>
                        </a:rPr>
                        <a:t>VGDfnimuf7y8</a:t>
                      </a:r>
                      <a:endParaRPr lang="zh-CN" altLang="en-US" sz="11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75355">
                <a:tc>
                  <a:txBody>
                    <a:bodyPr/>
                    <a:lstStyle/>
                    <a:p>
                      <a:r>
                        <a:rPr lang="zh-CN" altLang="en-US" sz="1100" b="0" dirty="0" smtClean="0">
                          <a:solidFill>
                            <a:schemeClr val="bg1"/>
                          </a:solidFill>
                        </a:rPr>
                        <a:t>设备模型</a:t>
                      </a:r>
                      <a:endParaRPr lang="zh-CN" altLang="en-US" sz="11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100" b="0" dirty="0" err="1" smtClean="0">
                          <a:solidFill>
                            <a:schemeClr val="bg1"/>
                          </a:solidFill>
                        </a:rPr>
                        <a:t>Moxialin</a:t>
                      </a:r>
                      <a:r>
                        <a:rPr lang="zh-CN" altLang="en-US" sz="1100" b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zh-CN" sz="1100" b="0" dirty="0" err="1" smtClean="0">
                          <a:solidFill>
                            <a:schemeClr val="bg1"/>
                          </a:solidFill>
                        </a:rPr>
                        <a:t>Vire</a:t>
                      </a:r>
                      <a:endParaRPr lang="zh-CN" altLang="en-US" sz="11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75355">
                <a:tc>
                  <a:txBody>
                    <a:bodyPr/>
                    <a:lstStyle/>
                    <a:p>
                      <a:r>
                        <a:rPr lang="zh-CN" altLang="en-US" sz="1100" b="0" dirty="0" smtClean="0">
                          <a:solidFill>
                            <a:schemeClr val="bg1"/>
                          </a:solidFill>
                        </a:rPr>
                        <a:t>设备型号</a:t>
                      </a:r>
                      <a:endParaRPr lang="zh-CN" altLang="en-US" sz="11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100" b="0" dirty="0" smtClean="0">
                          <a:solidFill>
                            <a:schemeClr val="bg1"/>
                          </a:solidFill>
                        </a:rPr>
                        <a:t>XUP10298</a:t>
                      </a:r>
                      <a:endParaRPr lang="zh-CN" altLang="en-US" sz="11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75355">
                <a:tc>
                  <a:txBody>
                    <a:bodyPr/>
                    <a:lstStyle/>
                    <a:p>
                      <a:r>
                        <a:rPr lang="zh-CN" altLang="en-US" sz="1100" b="0" dirty="0" smtClean="0">
                          <a:solidFill>
                            <a:schemeClr val="bg1"/>
                          </a:solidFill>
                        </a:rPr>
                        <a:t>出厂日期</a:t>
                      </a:r>
                      <a:endParaRPr lang="zh-CN" altLang="en-US" sz="11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100" b="0" dirty="0" smtClean="0">
                          <a:solidFill>
                            <a:schemeClr val="bg1"/>
                          </a:solidFill>
                        </a:rPr>
                        <a:t>2016-10-21</a:t>
                      </a:r>
                      <a:endParaRPr lang="zh-CN" altLang="en-US" sz="11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75355">
                <a:tc>
                  <a:txBody>
                    <a:bodyPr/>
                    <a:lstStyle/>
                    <a:p>
                      <a:r>
                        <a:rPr lang="zh-CN" altLang="en-US" sz="1100" b="0" dirty="0" smtClean="0">
                          <a:solidFill>
                            <a:schemeClr val="bg1"/>
                          </a:solidFill>
                        </a:rPr>
                        <a:t>投产日期</a:t>
                      </a:r>
                      <a:endParaRPr lang="zh-CN" altLang="en-US" sz="11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100" b="0" dirty="0" smtClean="0">
                          <a:solidFill>
                            <a:schemeClr val="bg1"/>
                          </a:solidFill>
                        </a:rPr>
                        <a:t>2017-01-01</a:t>
                      </a:r>
                      <a:endParaRPr lang="zh-CN" altLang="en-US" sz="11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75355">
                <a:tc>
                  <a:txBody>
                    <a:bodyPr/>
                    <a:lstStyle/>
                    <a:p>
                      <a:r>
                        <a:rPr lang="zh-CN" altLang="en-US" sz="1100" b="0" dirty="0" smtClean="0">
                          <a:solidFill>
                            <a:schemeClr val="bg1"/>
                          </a:solidFill>
                        </a:rPr>
                        <a:t>质保结束日期</a:t>
                      </a:r>
                      <a:endParaRPr lang="zh-CN" altLang="en-US" sz="11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100" b="0" dirty="0" smtClean="0">
                          <a:solidFill>
                            <a:schemeClr val="bg1"/>
                          </a:solidFill>
                        </a:rPr>
                        <a:t>2018-01-01</a:t>
                      </a:r>
                      <a:endParaRPr lang="zh-CN" altLang="en-US" sz="11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75355">
                <a:tc>
                  <a:txBody>
                    <a:bodyPr/>
                    <a:lstStyle/>
                    <a:p>
                      <a:r>
                        <a:rPr lang="zh-CN" altLang="en-US" sz="1100" b="0" dirty="0" smtClean="0">
                          <a:solidFill>
                            <a:schemeClr val="bg1"/>
                          </a:solidFill>
                        </a:rPr>
                        <a:t>设备所属单位</a:t>
                      </a:r>
                      <a:endParaRPr lang="en-US" altLang="zh-CN" sz="1100" b="0" dirty="0" smtClean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100" b="0" dirty="0" err="1" smtClean="0">
                          <a:solidFill>
                            <a:schemeClr val="bg1"/>
                          </a:solidFill>
                        </a:rPr>
                        <a:t>cnsoiehowie</a:t>
                      </a:r>
                      <a:endParaRPr lang="zh-CN" altLang="en-US" sz="11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26" name="图片 2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65700" y="4199392"/>
            <a:ext cx="5947072" cy="216590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081992" y="1557255"/>
            <a:ext cx="2784206" cy="247213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476587" y="1027013"/>
            <a:ext cx="659170" cy="285497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352141" y="1060901"/>
            <a:ext cx="578745" cy="241300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147270" y="1068992"/>
            <a:ext cx="664576" cy="226408"/>
          </a:xfrm>
          <a:prstGeom prst="rect">
            <a:avLst/>
          </a:prstGeom>
        </p:spPr>
      </p:pic>
      <p:sp>
        <p:nvSpPr>
          <p:cNvPr id="31" name="文本框 30"/>
          <p:cNvSpPr txBox="1"/>
          <p:nvPr/>
        </p:nvSpPr>
        <p:spPr>
          <a:xfrm>
            <a:off x="5410200" y="1048851"/>
            <a:ext cx="889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dirty="0" smtClean="0"/>
              <a:t>运行监控</a:t>
            </a:r>
            <a:endParaRPr kumimoji="1" lang="zh-CN" altLang="en-US" sz="1200" dirty="0"/>
          </a:p>
        </p:txBody>
      </p:sp>
      <p:pic>
        <p:nvPicPr>
          <p:cNvPr id="35" name="图片 3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923553" y="977899"/>
            <a:ext cx="3395610" cy="409349"/>
          </a:xfrm>
          <a:prstGeom prst="rect">
            <a:avLst/>
          </a:prstGeom>
        </p:spPr>
      </p:pic>
      <p:sp>
        <p:nvSpPr>
          <p:cNvPr id="32" name="文本框 31"/>
          <p:cNvSpPr txBox="1"/>
          <p:nvPr/>
        </p:nvSpPr>
        <p:spPr>
          <a:xfrm>
            <a:off x="6263357" y="1049298"/>
            <a:ext cx="889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smtClean="0"/>
              <a:t>数据曲线</a:t>
            </a:r>
            <a:endParaRPr kumimoji="1" lang="zh-CN" altLang="en-US" sz="1200" dirty="0"/>
          </a:p>
        </p:txBody>
      </p:sp>
      <p:sp>
        <p:nvSpPr>
          <p:cNvPr id="33" name="文本框 32"/>
          <p:cNvSpPr txBox="1"/>
          <p:nvPr/>
        </p:nvSpPr>
        <p:spPr>
          <a:xfrm>
            <a:off x="7089980" y="1035511"/>
            <a:ext cx="889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dirty="0" smtClean="0"/>
              <a:t>数据报表</a:t>
            </a:r>
            <a:endParaRPr kumimoji="1" lang="zh-CN" altLang="en-US" sz="1200" dirty="0"/>
          </a:p>
        </p:txBody>
      </p:sp>
      <p:pic>
        <p:nvPicPr>
          <p:cNvPr id="34" name="图片 33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923552" y="1002183"/>
            <a:ext cx="795129" cy="341724"/>
          </a:xfrm>
          <a:prstGeom prst="rect">
            <a:avLst/>
          </a:prstGeom>
        </p:spPr>
      </p:pic>
      <p:sp>
        <p:nvSpPr>
          <p:cNvPr id="36" name="文本框 35"/>
          <p:cNvSpPr txBox="1"/>
          <p:nvPr/>
        </p:nvSpPr>
        <p:spPr>
          <a:xfrm>
            <a:off x="7895821" y="1031261"/>
            <a:ext cx="8228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smtClean="0"/>
              <a:t>维保记录</a:t>
            </a:r>
            <a:endParaRPr kumimoji="1" lang="zh-CN" altLang="en-US" sz="1200" dirty="0"/>
          </a:p>
        </p:txBody>
      </p:sp>
      <p:pic>
        <p:nvPicPr>
          <p:cNvPr id="37" name="图片 36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784821" y="1005383"/>
            <a:ext cx="739700" cy="338524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8767666" y="1023977"/>
            <a:ext cx="8228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smtClean="0"/>
              <a:t>历史工单</a:t>
            </a:r>
            <a:endParaRPr kumimoji="1" lang="zh-CN" altLang="en-US" sz="1200" dirty="0"/>
          </a:p>
        </p:txBody>
      </p:sp>
      <p:sp>
        <p:nvSpPr>
          <p:cNvPr id="39" name="矩形 38"/>
          <p:cNvSpPr/>
          <p:nvPr/>
        </p:nvSpPr>
        <p:spPr>
          <a:xfrm>
            <a:off x="2614650" y="1047221"/>
            <a:ext cx="1753078" cy="296686"/>
          </a:xfrm>
          <a:prstGeom prst="rect">
            <a:avLst/>
          </a:prstGeom>
          <a:noFill/>
          <a:ln>
            <a:solidFill>
              <a:schemeClr val="bg2">
                <a:lumMod val="60000"/>
                <a:lumOff val="40000"/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1" name="文本框 40"/>
          <p:cNvSpPr txBox="1"/>
          <p:nvPr/>
        </p:nvSpPr>
        <p:spPr>
          <a:xfrm>
            <a:off x="3822578" y="1055819"/>
            <a:ext cx="535172" cy="276999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1200" smtClean="0"/>
              <a:t>搜索</a:t>
            </a:r>
            <a:endParaRPr kumimoji="1" lang="zh-CN" altLang="en-US" sz="1200" dirty="0"/>
          </a:p>
        </p:txBody>
      </p:sp>
      <p:sp>
        <p:nvSpPr>
          <p:cNvPr id="43" name="文本框 42"/>
          <p:cNvSpPr txBox="1"/>
          <p:nvPr/>
        </p:nvSpPr>
        <p:spPr>
          <a:xfrm>
            <a:off x="10085693" y="986698"/>
            <a:ext cx="1108364" cy="36933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>
            <a:glow rad="25400">
              <a:schemeClr val="accent1">
                <a:alpha val="40000"/>
              </a:schemeClr>
            </a:glow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地图模式</a:t>
            </a:r>
            <a:endParaRPr kumimoji="1" lang="zh-CN" altLang="en-US" dirty="0"/>
          </a:p>
        </p:txBody>
      </p:sp>
      <p:sp>
        <p:nvSpPr>
          <p:cNvPr id="44" name="矩形 43"/>
          <p:cNvSpPr/>
          <p:nvPr/>
        </p:nvSpPr>
        <p:spPr>
          <a:xfrm>
            <a:off x="3465347" y="334713"/>
            <a:ext cx="1034463" cy="577516"/>
          </a:xfrm>
          <a:prstGeom prst="rect">
            <a:avLst/>
          </a:prstGeom>
          <a:solidFill>
            <a:schemeClr val="bg1">
              <a:lumMod val="65000"/>
              <a:lumOff val="35000"/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三角形 23"/>
          <p:cNvSpPr/>
          <p:nvPr/>
        </p:nvSpPr>
        <p:spPr>
          <a:xfrm rot="5400000" flipV="1">
            <a:off x="4311773" y="3435350"/>
            <a:ext cx="310331" cy="118052"/>
          </a:xfrm>
          <a:prstGeom prst="triangl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8141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666" y="324326"/>
            <a:ext cx="10655300" cy="62103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2850" y="1606550"/>
            <a:ext cx="495300" cy="4445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1750" y="2298700"/>
            <a:ext cx="495300" cy="4445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5550" y="2990850"/>
            <a:ext cx="495300" cy="4445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1750" y="3625850"/>
            <a:ext cx="495300" cy="4445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050" y="4273550"/>
            <a:ext cx="495300" cy="4445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1750" y="4959350"/>
            <a:ext cx="495300" cy="44450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050" y="5600700"/>
            <a:ext cx="495300" cy="44450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2550" y="6248400"/>
            <a:ext cx="495300" cy="28575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666" y="922083"/>
            <a:ext cx="1638300" cy="610107"/>
          </a:xfrm>
          <a:prstGeom prst="rect">
            <a:avLst/>
          </a:prstGeom>
        </p:spPr>
      </p:pic>
      <p:grpSp>
        <p:nvGrpSpPr>
          <p:cNvPr id="23" name="组 22"/>
          <p:cNvGrpSpPr/>
          <p:nvPr/>
        </p:nvGrpSpPr>
        <p:grpSpPr>
          <a:xfrm>
            <a:off x="779103" y="1535333"/>
            <a:ext cx="1612900" cy="680304"/>
            <a:chOff x="2611348" y="2750917"/>
            <a:chExt cx="1612900" cy="680304"/>
          </a:xfrm>
        </p:grpSpPr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11348" y="2750917"/>
              <a:ext cx="1612900" cy="680304"/>
            </a:xfrm>
            <a:prstGeom prst="rect">
              <a:avLst/>
            </a:prstGeom>
          </p:spPr>
        </p:pic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243392" y="2832100"/>
              <a:ext cx="317500" cy="317500"/>
            </a:xfrm>
            <a:prstGeom prst="rect">
              <a:avLst/>
            </a:prstGeom>
          </p:spPr>
        </p:pic>
      </p:grpSp>
      <p:sp>
        <p:nvSpPr>
          <p:cNvPr id="20" name="文本框 19"/>
          <p:cNvSpPr txBox="1"/>
          <p:nvPr/>
        </p:nvSpPr>
        <p:spPr>
          <a:xfrm>
            <a:off x="1010987" y="1055949"/>
            <a:ext cx="111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个人配置</a:t>
            </a:r>
            <a:endParaRPr kumimoji="1" lang="zh-CN" altLang="en-US" dirty="0"/>
          </a:p>
        </p:txBody>
      </p:sp>
      <p:sp>
        <p:nvSpPr>
          <p:cNvPr id="21" name="文本框 20"/>
          <p:cNvSpPr txBox="1"/>
          <p:nvPr/>
        </p:nvSpPr>
        <p:spPr>
          <a:xfrm>
            <a:off x="1023684" y="1717155"/>
            <a:ext cx="111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权限管理</a:t>
            </a:r>
            <a:endParaRPr kumimoji="1" lang="zh-CN" altLang="en-US" dirty="0"/>
          </a:p>
        </p:txBody>
      </p:sp>
      <p:sp>
        <p:nvSpPr>
          <p:cNvPr id="42" name="矩形 41"/>
          <p:cNvSpPr/>
          <p:nvPr/>
        </p:nvSpPr>
        <p:spPr>
          <a:xfrm>
            <a:off x="5402200" y="348392"/>
            <a:ext cx="1034463" cy="577516"/>
          </a:xfrm>
          <a:prstGeom prst="rect">
            <a:avLst/>
          </a:prstGeom>
          <a:solidFill>
            <a:schemeClr val="bg1">
              <a:lumMod val="65000"/>
              <a:lumOff val="35000"/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3" name="文本框 42"/>
          <p:cNvSpPr txBox="1"/>
          <p:nvPr/>
        </p:nvSpPr>
        <p:spPr>
          <a:xfrm>
            <a:off x="1016000" y="2400604"/>
            <a:ext cx="111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网关信息</a:t>
            </a:r>
            <a:endParaRPr kumimoji="1" lang="zh-CN" altLang="en-US" dirty="0"/>
          </a:p>
        </p:txBody>
      </p:sp>
      <p:sp>
        <p:nvSpPr>
          <p:cNvPr id="44" name="文本框 43"/>
          <p:cNvSpPr txBox="1"/>
          <p:nvPr/>
        </p:nvSpPr>
        <p:spPr>
          <a:xfrm>
            <a:off x="1010987" y="3023239"/>
            <a:ext cx="111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客户管理</a:t>
            </a:r>
            <a:endParaRPr kumimoji="1" lang="zh-CN" altLang="en-US" dirty="0"/>
          </a:p>
        </p:txBody>
      </p:sp>
      <p:sp>
        <p:nvSpPr>
          <p:cNvPr id="27" name="文本框 26"/>
          <p:cNvSpPr txBox="1"/>
          <p:nvPr/>
        </p:nvSpPr>
        <p:spPr>
          <a:xfrm>
            <a:off x="1021493" y="3664373"/>
            <a:ext cx="111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mtClean="0"/>
              <a:t>提醒设置</a:t>
            </a:r>
            <a:endParaRPr kumimoji="1" lang="zh-CN" altLang="en-US" dirty="0"/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62335" y="1055949"/>
            <a:ext cx="8678480" cy="4264436"/>
          </a:xfrm>
          <a:prstGeom prst="rect">
            <a:avLst/>
          </a:prstGeom>
        </p:spPr>
      </p:pic>
      <p:sp>
        <p:nvSpPr>
          <p:cNvPr id="33" name="文本框 32"/>
          <p:cNvSpPr txBox="1"/>
          <p:nvPr/>
        </p:nvSpPr>
        <p:spPr>
          <a:xfrm>
            <a:off x="5109904" y="5600700"/>
            <a:ext cx="3583341" cy="830997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zh-CN" altLang="en-US" sz="1200" smtClean="0">
                <a:solidFill>
                  <a:srgbClr val="00B050"/>
                </a:solidFill>
              </a:rPr>
              <a:t>角色</a:t>
            </a:r>
            <a:r>
              <a:rPr kumimoji="1" lang="zh-CN" altLang="en-US" sz="1200" dirty="0" smtClean="0">
                <a:solidFill>
                  <a:srgbClr val="00B050"/>
                </a:solidFill>
              </a:rPr>
              <a:t>管理参照普奥云</a:t>
            </a:r>
            <a:endParaRPr kumimoji="1" lang="en-US" altLang="zh-CN" sz="1200" dirty="0" smtClean="0">
              <a:solidFill>
                <a:srgbClr val="00B050"/>
              </a:solidFill>
            </a:endParaRPr>
          </a:p>
          <a:p>
            <a:r>
              <a:rPr lang="en-US" altLang="zh-CN" sz="1200" dirty="0">
                <a:solidFill>
                  <a:srgbClr val="00B050"/>
                </a:solidFill>
                <a:hlinkClick r:id="rId7"/>
              </a:rPr>
              <a:t> http://demo.proudsmart.com   </a:t>
            </a:r>
            <a:endParaRPr lang="en-US" altLang="zh-CN" sz="1200" dirty="0">
              <a:solidFill>
                <a:srgbClr val="00B050"/>
              </a:solidFill>
            </a:endParaRPr>
          </a:p>
          <a:p>
            <a:r>
              <a:rPr lang="zh-CN" altLang="en-US" sz="1200" dirty="0">
                <a:solidFill>
                  <a:srgbClr val="00B050"/>
                </a:solidFill>
              </a:rPr>
              <a:t>账号   </a:t>
            </a:r>
            <a:r>
              <a:rPr lang="en-US" altLang="zh-CN" sz="1200" dirty="0" err="1">
                <a:solidFill>
                  <a:srgbClr val="00B050"/>
                </a:solidFill>
              </a:rPr>
              <a:t>fangyuan</a:t>
            </a:r>
            <a:r>
              <a:rPr lang="en-US" altLang="zh-CN" sz="1200" dirty="0">
                <a:solidFill>
                  <a:srgbClr val="00B050"/>
                </a:solidFill>
              </a:rPr>
              <a:t>  </a:t>
            </a:r>
            <a:r>
              <a:rPr lang="zh-CN" altLang="en-US" sz="1200" dirty="0">
                <a:solidFill>
                  <a:srgbClr val="00B050"/>
                </a:solidFill>
              </a:rPr>
              <a:t>密码 </a:t>
            </a:r>
            <a:r>
              <a:rPr lang="en-US" altLang="zh-CN" sz="1200" dirty="0">
                <a:solidFill>
                  <a:srgbClr val="00B050"/>
                </a:solidFill>
              </a:rPr>
              <a:t>abc123</a:t>
            </a:r>
          </a:p>
          <a:p>
            <a:endParaRPr kumimoji="1" lang="zh-CN" altLang="en-US" sz="12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7831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666" y="348392"/>
            <a:ext cx="10655300" cy="62103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2850" y="1606550"/>
            <a:ext cx="495300" cy="4445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1750" y="2298700"/>
            <a:ext cx="495300" cy="4445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5550" y="2990850"/>
            <a:ext cx="495300" cy="4445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1750" y="3625850"/>
            <a:ext cx="495300" cy="4445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050" y="4273550"/>
            <a:ext cx="495300" cy="4445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1750" y="4959350"/>
            <a:ext cx="495300" cy="44450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050" y="5600700"/>
            <a:ext cx="495300" cy="44450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2550" y="6248400"/>
            <a:ext cx="495300" cy="28575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666" y="922083"/>
            <a:ext cx="1638300" cy="610107"/>
          </a:xfrm>
          <a:prstGeom prst="rect">
            <a:avLst/>
          </a:prstGeom>
        </p:spPr>
      </p:pic>
      <p:grpSp>
        <p:nvGrpSpPr>
          <p:cNvPr id="23" name="组 22"/>
          <p:cNvGrpSpPr/>
          <p:nvPr/>
        </p:nvGrpSpPr>
        <p:grpSpPr>
          <a:xfrm>
            <a:off x="779103" y="1535333"/>
            <a:ext cx="1612900" cy="680304"/>
            <a:chOff x="2611348" y="2750917"/>
            <a:chExt cx="1612900" cy="680304"/>
          </a:xfrm>
        </p:grpSpPr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11348" y="2750917"/>
              <a:ext cx="1612900" cy="680304"/>
            </a:xfrm>
            <a:prstGeom prst="rect">
              <a:avLst/>
            </a:prstGeom>
          </p:spPr>
        </p:pic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243392" y="2832100"/>
              <a:ext cx="317500" cy="317500"/>
            </a:xfrm>
            <a:prstGeom prst="rect">
              <a:avLst/>
            </a:prstGeom>
          </p:spPr>
        </p:pic>
      </p:grpSp>
      <p:sp>
        <p:nvSpPr>
          <p:cNvPr id="20" name="文本框 19"/>
          <p:cNvSpPr txBox="1"/>
          <p:nvPr/>
        </p:nvSpPr>
        <p:spPr>
          <a:xfrm>
            <a:off x="1010987" y="1055949"/>
            <a:ext cx="111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个人配置</a:t>
            </a:r>
            <a:endParaRPr kumimoji="1" lang="zh-CN" altLang="en-US" dirty="0"/>
          </a:p>
        </p:txBody>
      </p:sp>
      <p:sp>
        <p:nvSpPr>
          <p:cNvPr id="21" name="文本框 20"/>
          <p:cNvSpPr txBox="1"/>
          <p:nvPr/>
        </p:nvSpPr>
        <p:spPr>
          <a:xfrm>
            <a:off x="1023684" y="1717155"/>
            <a:ext cx="111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权限管理</a:t>
            </a:r>
            <a:endParaRPr kumimoji="1" lang="zh-CN" altLang="en-US" dirty="0"/>
          </a:p>
        </p:txBody>
      </p:sp>
      <p:sp>
        <p:nvSpPr>
          <p:cNvPr id="42" name="矩形 41"/>
          <p:cNvSpPr/>
          <p:nvPr/>
        </p:nvSpPr>
        <p:spPr>
          <a:xfrm>
            <a:off x="5402200" y="348392"/>
            <a:ext cx="1034463" cy="577516"/>
          </a:xfrm>
          <a:prstGeom prst="rect">
            <a:avLst/>
          </a:prstGeom>
          <a:solidFill>
            <a:schemeClr val="bg1">
              <a:lumMod val="65000"/>
              <a:lumOff val="35000"/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3" name="文本框 42"/>
          <p:cNvSpPr txBox="1"/>
          <p:nvPr/>
        </p:nvSpPr>
        <p:spPr>
          <a:xfrm>
            <a:off x="1016000" y="2400604"/>
            <a:ext cx="111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网关信息</a:t>
            </a:r>
            <a:endParaRPr kumimoji="1" lang="zh-CN" altLang="en-US" dirty="0"/>
          </a:p>
        </p:txBody>
      </p:sp>
      <p:sp>
        <p:nvSpPr>
          <p:cNvPr id="44" name="文本框 43"/>
          <p:cNvSpPr txBox="1"/>
          <p:nvPr/>
        </p:nvSpPr>
        <p:spPr>
          <a:xfrm>
            <a:off x="1010987" y="3023239"/>
            <a:ext cx="111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客户管理</a:t>
            </a:r>
            <a:endParaRPr kumimoji="1" lang="zh-CN" altLang="en-US" dirty="0"/>
          </a:p>
        </p:txBody>
      </p:sp>
      <p:sp>
        <p:nvSpPr>
          <p:cNvPr id="27" name="文本框 26"/>
          <p:cNvSpPr txBox="1"/>
          <p:nvPr/>
        </p:nvSpPr>
        <p:spPr>
          <a:xfrm>
            <a:off x="1021493" y="3664373"/>
            <a:ext cx="111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mtClean="0"/>
              <a:t>提醒设置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79518" y="977028"/>
            <a:ext cx="8745530" cy="2969598"/>
          </a:xfrm>
          <a:prstGeom prst="rect">
            <a:avLst/>
          </a:prstGeom>
        </p:spPr>
      </p:pic>
      <p:graphicFrame>
        <p:nvGraphicFramePr>
          <p:cNvPr id="25" name="表格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2495428"/>
              </p:ext>
            </p:extLst>
          </p:nvPr>
        </p:nvGraphicFramePr>
        <p:xfrm>
          <a:off x="2607881" y="2012116"/>
          <a:ext cx="8412216" cy="1140987"/>
        </p:xfrm>
        <a:graphic>
          <a:graphicData uri="http://schemas.openxmlformats.org/drawingml/2006/table">
            <a:tbl>
              <a:tblPr bandRow="1">
                <a:tableStyleId>{3B4B98B0-60AC-42C2-AFA5-B58CD77FA1E5}</a:tableStyleId>
              </a:tblPr>
              <a:tblGrid>
                <a:gridCol w="1251694"/>
                <a:gridCol w="1841935"/>
                <a:gridCol w="1611692"/>
                <a:gridCol w="1749839"/>
                <a:gridCol w="1957056"/>
              </a:tblGrid>
              <a:tr h="4232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50" dirty="0" smtClean="0">
                          <a:solidFill>
                            <a:schemeClr val="bg1"/>
                          </a:solidFill>
                        </a:rPr>
                        <a:t>用户名</a:t>
                      </a:r>
                      <a:endParaRPr lang="zh-CN" altLang="en-US" sz="105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R>
                      <a:noFill/>
                    </a:lnR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dirty="0" smtClean="0">
                          <a:solidFill>
                            <a:schemeClr val="bg1"/>
                          </a:solidFill>
                        </a:rPr>
                        <a:t>用户密码</a:t>
                      </a:r>
                      <a:endParaRPr lang="zh-CN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dirty="0" smtClean="0">
                          <a:solidFill>
                            <a:schemeClr val="bg1"/>
                          </a:solidFill>
                        </a:rPr>
                        <a:t>用户角色</a:t>
                      </a:r>
                      <a:endParaRPr lang="zh-CN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000" dirty="0" smtClean="0">
                          <a:solidFill>
                            <a:schemeClr val="bg1"/>
                          </a:solidFill>
                        </a:rPr>
                        <a:t>是否授权</a:t>
                      </a:r>
                      <a:endParaRPr lang="zh-CN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000" dirty="0" smtClean="0">
                          <a:solidFill>
                            <a:schemeClr val="bg1"/>
                          </a:solidFill>
                        </a:rPr>
                        <a:t>其否启用</a:t>
                      </a:r>
                      <a:endParaRPr lang="zh-CN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B>
                      <a:noFill/>
                    </a:lnB>
                    <a:solidFill>
                      <a:schemeClr val="tx1"/>
                    </a:solidFill>
                  </a:tcPr>
                </a:tc>
              </a:tr>
              <a:tr h="359463">
                <a:tc>
                  <a:txBody>
                    <a:bodyPr/>
                    <a:lstStyle/>
                    <a:p>
                      <a:pPr algn="ctr"/>
                      <a:endParaRPr lang="zh-CN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endParaRPr lang="zh-CN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endParaRPr lang="zh-CN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endParaRPr lang="zh-CN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</a:tr>
              <a:tr h="358285">
                <a:tc>
                  <a:txBody>
                    <a:bodyPr/>
                    <a:lstStyle/>
                    <a:p>
                      <a:pPr algn="ctr"/>
                      <a:endParaRPr lang="zh-CN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000" dirty="0" smtClean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</a:tr>
            </a:tbl>
          </a:graphicData>
        </a:graphic>
      </p:graphicFrame>
      <p:sp>
        <p:nvSpPr>
          <p:cNvPr id="30" name="文本框 29"/>
          <p:cNvSpPr txBox="1"/>
          <p:nvPr/>
        </p:nvSpPr>
        <p:spPr>
          <a:xfrm>
            <a:off x="5060612" y="4323013"/>
            <a:ext cx="3583341" cy="646331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zh-CN" sz="1200" dirty="0" smtClean="0">
                <a:solidFill>
                  <a:srgbClr val="00B050"/>
                </a:solidFill>
              </a:rPr>
              <a:t>1</a:t>
            </a:r>
            <a:r>
              <a:rPr kumimoji="1" lang="zh-CN" altLang="en-US" sz="1200" dirty="0" smtClean="0">
                <a:solidFill>
                  <a:srgbClr val="00B050"/>
                </a:solidFill>
              </a:rPr>
              <a:t> 用户可以编辑和删除</a:t>
            </a:r>
            <a:endParaRPr kumimoji="1" lang="en-US" altLang="zh-CN" sz="1200" dirty="0" smtClean="0">
              <a:solidFill>
                <a:srgbClr val="00B050"/>
              </a:solidFill>
            </a:endParaRPr>
          </a:p>
          <a:p>
            <a:r>
              <a:rPr kumimoji="1" lang="en-US" altLang="zh-CN" sz="1200" dirty="0" smtClean="0">
                <a:solidFill>
                  <a:srgbClr val="00B050"/>
                </a:solidFill>
              </a:rPr>
              <a:t>2</a:t>
            </a:r>
            <a:r>
              <a:rPr kumimoji="1" lang="zh-CN" altLang="en-US" sz="1200" dirty="0" smtClean="0">
                <a:solidFill>
                  <a:srgbClr val="00B050"/>
                </a:solidFill>
              </a:rPr>
              <a:t> 可以给未授权的用户授权（绑定角色）</a:t>
            </a:r>
            <a:endParaRPr kumimoji="1" lang="en-US" altLang="zh-CN" sz="1200" dirty="0" smtClean="0">
              <a:solidFill>
                <a:srgbClr val="00B050"/>
              </a:solidFill>
            </a:endParaRPr>
          </a:p>
          <a:p>
            <a:r>
              <a:rPr kumimoji="1" lang="en-US" altLang="zh-CN" sz="1200" dirty="0" smtClean="0">
                <a:solidFill>
                  <a:srgbClr val="00B050"/>
                </a:solidFill>
              </a:rPr>
              <a:t>3</a:t>
            </a:r>
            <a:r>
              <a:rPr kumimoji="1" lang="zh-CN" altLang="en-US" sz="1200" dirty="0" smtClean="0">
                <a:solidFill>
                  <a:srgbClr val="00B050"/>
                </a:solidFill>
              </a:rPr>
              <a:t> 可以创建用户 （</a:t>
            </a:r>
            <a:r>
              <a:rPr kumimoji="1" lang="en-US" altLang="zh-CN" sz="1200" dirty="0">
                <a:solidFill>
                  <a:srgbClr val="00B050"/>
                </a:solidFill>
              </a:rPr>
              <a:t> </a:t>
            </a:r>
            <a:r>
              <a:rPr kumimoji="1" lang="zh-CN" altLang="en-US" sz="1200" dirty="0" smtClean="0">
                <a:solidFill>
                  <a:srgbClr val="00B050"/>
                </a:solidFill>
              </a:rPr>
              <a:t>弹出框 ，指定 姓名 密码 角色）</a:t>
            </a:r>
            <a:endParaRPr kumimoji="1" lang="en-US" altLang="zh-CN" sz="1200" dirty="0" smtClean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7918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666" y="379924"/>
            <a:ext cx="10655300" cy="62103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2850" y="1606550"/>
            <a:ext cx="495300" cy="4445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1750" y="2298700"/>
            <a:ext cx="495300" cy="4445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5550" y="2990850"/>
            <a:ext cx="495300" cy="4445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1750" y="3625850"/>
            <a:ext cx="495300" cy="4445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050" y="4273550"/>
            <a:ext cx="495300" cy="4445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1750" y="4959350"/>
            <a:ext cx="495300" cy="44450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050" y="5600700"/>
            <a:ext cx="495300" cy="44450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2550" y="6248400"/>
            <a:ext cx="495300" cy="28575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900" y="953615"/>
            <a:ext cx="1638300" cy="610107"/>
          </a:xfrm>
          <a:prstGeom prst="rect">
            <a:avLst/>
          </a:prstGeom>
        </p:spPr>
      </p:pic>
      <p:grpSp>
        <p:nvGrpSpPr>
          <p:cNvPr id="23" name="组 22"/>
          <p:cNvGrpSpPr/>
          <p:nvPr/>
        </p:nvGrpSpPr>
        <p:grpSpPr>
          <a:xfrm>
            <a:off x="779103" y="2323617"/>
            <a:ext cx="1612900" cy="680304"/>
            <a:chOff x="2611348" y="2750917"/>
            <a:chExt cx="1612900" cy="680304"/>
          </a:xfrm>
        </p:grpSpPr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11348" y="2750917"/>
              <a:ext cx="1612900" cy="680304"/>
            </a:xfrm>
            <a:prstGeom prst="rect">
              <a:avLst/>
            </a:prstGeom>
          </p:spPr>
        </p:pic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243392" y="2832100"/>
              <a:ext cx="317500" cy="317500"/>
            </a:xfrm>
            <a:prstGeom prst="rect">
              <a:avLst/>
            </a:prstGeom>
          </p:spPr>
        </p:pic>
      </p:grpSp>
      <p:sp>
        <p:nvSpPr>
          <p:cNvPr id="20" name="文本框 19"/>
          <p:cNvSpPr txBox="1"/>
          <p:nvPr/>
        </p:nvSpPr>
        <p:spPr>
          <a:xfrm>
            <a:off x="1010987" y="1055949"/>
            <a:ext cx="111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个人配置</a:t>
            </a:r>
            <a:endParaRPr kumimoji="1" lang="zh-CN" altLang="en-US" dirty="0"/>
          </a:p>
        </p:txBody>
      </p:sp>
      <p:sp>
        <p:nvSpPr>
          <p:cNvPr id="21" name="文本框 20"/>
          <p:cNvSpPr txBox="1"/>
          <p:nvPr/>
        </p:nvSpPr>
        <p:spPr>
          <a:xfrm>
            <a:off x="1023684" y="1717155"/>
            <a:ext cx="111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权限管理</a:t>
            </a:r>
            <a:endParaRPr kumimoji="1" lang="zh-CN" altLang="en-US" dirty="0"/>
          </a:p>
        </p:txBody>
      </p:sp>
      <p:sp>
        <p:nvSpPr>
          <p:cNvPr id="42" name="矩形 41"/>
          <p:cNvSpPr/>
          <p:nvPr/>
        </p:nvSpPr>
        <p:spPr>
          <a:xfrm>
            <a:off x="5402200" y="348392"/>
            <a:ext cx="1034463" cy="577516"/>
          </a:xfrm>
          <a:prstGeom prst="rect">
            <a:avLst/>
          </a:prstGeom>
          <a:solidFill>
            <a:schemeClr val="bg1">
              <a:lumMod val="65000"/>
              <a:lumOff val="35000"/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3" name="文本框 42"/>
          <p:cNvSpPr txBox="1"/>
          <p:nvPr/>
        </p:nvSpPr>
        <p:spPr>
          <a:xfrm>
            <a:off x="1016000" y="2400604"/>
            <a:ext cx="111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网关信息</a:t>
            </a:r>
            <a:endParaRPr kumimoji="1" lang="zh-CN" altLang="en-US" dirty="0"/>
          </a:p>
        </p:txBody>
      </p:sp>
      <p:sp>
        <p:nvSpPr>
          <p:cNvPr id="44" name="文本框 43"/>
          <p:cNvSpPr txBox="1"/>
          <p:nvPr/>
        </p:nvSpPr>
        <p:spPr>
          <a:xfrm>
            <a:off x="1010987" y="3023239"/>
            <a:ext cx="111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客户管理</a:t>
            </a:r>
            <a:endParaRPr kumimoji="1" lang="zh-CN" altLang="en-US" dirty="0"/>
          </a:p>
        </p:txBody>
      </p:sp>
      <p:sp>
        <p:nvSpPr>
          <p:cNvPr id="27" name="文本框 26"/>
          <p:cNvSpPr txBox="1"/>
          <p:nvPr/>
        </p:nvSpPr>
        <p:spPr>
          <a:xfrm>
            <a:off x="1021493" y="3664373"/>
            <a:ext cx="111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mtClean="0"/>
              <a:t>提醒设置</a:t>
            </a:r>
            <a:endParaRPr kumimoji="1" lang="zh-CN" altLang="en-US" dirty="0"/>
          </a:p>
        </p:txBody>
      </p:sp>
      <p:graphicFrame>
        <p:nvGraphicFramePr>
          <p:cNvPr id="33" name="表格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3019794"/>
              </p:ext>
            </p:extLst>
          </p:nvPr>
        </p:nvGraphicFramePr>
        <p:xfrm>
          <a:off x="2914650" y="1901821"/>
          <a:ext cx="6455160" cy="1140987"/>
        </p:xfrm>
        <a:graphic>
          <a:graphicData uri="http://schemas.openxmlformats.org/drawingml/2006/table">
            <a:tbl>
              <a:tblPr bandRow="1">
                <a:tableStyleId>{3B4B98B0-60AC-42C2-AFA5-B58CD77FA1E5}</a:tableStyleId>
              </a:tblPr>
              <a:tblGrid>
                <a:gridCol w="1251694"/>
                <a:gridCol w="1841935"/>
                <a:gridCol w="1611692"/>
                <a:gridCol w="1749839"/>
              </a:tblGrid>
              <a:tr h="4232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50" dirty="0" smtClean="0">
                          <a:solidFill>
                            <a:schemeClr val="bg1"/>
                          </a:solidFill>
                        </a:rPr>
                        <a:t>网关名称</a:t>
                      </a:r>
                      <a:endParaRPr lang="zh-CN" altLang="en-US" sz="105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R>
                      <a:noFill/>
                    </a:lnR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dirty="0" smtClean="0">
                          <a:solidFill>
                            <a:schemeClr val="bg1"/>
                          </a:solidFill>
                        </a:rPr>
                        <a:t>网关序列号</a:t>
                      </a:r>
                      <a:endParaRPr lang="zh-CN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dirty="0" smtClean="0">
                          <a:solidFill>
                            <a:schemeClr val="bg1"/>
                          </a:solidFill>
                        </a:rPr>
                        <a:t>网关密码</a:t>
                      </a:r>
                      <a:endParaRPr lang="zh-CN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000" dirty="0" smtClean="0">
                          <a:solidFill>
                            <a:schemeClr val="bg1"/>
                          </a:solidFill>
                        </a:rPr>
                        <a:t>操作</a:t>
                      </a:r>
                      <a:endParaRPr lang="zh-CN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B>
                      <a:noFill/>
                    </a:lnB>
                    <a:solidFill>
                      <a:schemeClr val="tx1"/>
                    </a:solidFill>
                  </a:tcPr>
                </a:tc>
              </a:tr>
              <a:tr h="359463">
                <a:tc>
                  <a:txBody>
                    <a:bodyPr/>
                    <a:lstStyle/>
                    <a:p>
                      <a:pPr algn="ctr"/>
                      <a:endParaRPr lang="zh-CN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endParaRPr lang="zh-CN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endParaRPr lang="zh-CN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</a:tr>
              <a:tr h="358285">
                <a:tc>
                  <a:txBody>
                    <a:bodyPr/>
                    <a:lstStyle/>
                    <a:p>
                      <a:pPr algn="ctr"/>
                      <a:endParaRPr lang="zh-CN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000" dirty="0" smtClean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</a:tr>
            </a:tbl>
          </a:graphicData>
        </a:graphic>
      </p:graphicFrame>
      <p:sp>
        <p:nvSpPr>
          <p:cNvPr id="22" name="圆角矩形 21"/>
          <p:cNvSpPr/>
          <p:nvPr/>
        </p:nvSpPr>
        <p:spPr>
          <a:xfrm>
            <a:off x="2946182" y="1305966"/>
            <a:ext cx="1010964" cy="30505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 smtClean="0">
                <a:solidFill>
                  <a:schemeClr val="bg1"/>
                </a:solidFill>
              </a:rPr>
              <a:t>+</a:t>
            </a:r>
            <a:r>
              <a:rPr kumimoji="1" lang="zh-CN" altLang="en-US" sz="1200" dirty="0" smtClean="0">
                <a:solidFill>
                  <a:schemeClr val="bg1"/>
                </a:solidFill>
              </a:rPr>
              <a:t> 新建网关</a:t>
            </a:r>
            <a:endParaRPr kumimoji="1" lang="zh-CN" altLang="en-US" sz="1200" dirty="0">
              <a:solidFill>
                <a:schemeClr val="bg1"/>
              </a:solidFill>
            </a:endParaRPr>
          </a:p>
        </p:txBody>
      </p:sp>
      <p:pic>
        <p:nvPicPr>
          <p:cNvPr id="35" name="图片 3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38334" y="2743200"/>
            <a:ext cx="4800600" cy="2838450"/>
          </a:xfrm>
          <a:prstGeom prst="rect">
            <a:avLst/>
          </a:prstGeom>
          <a:ln>
            <a:solidFill>
              <a:schemeClr val="accent1">
                <a:shade val="50000"/>
                <a:hueMod val="94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33124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666" y="348392"/>
            <a:ext cx="10655300" cy="62103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2850" y="1606550"/>
            <a:ext cx="495300" cy="4445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1750" y="2298700"/>
            <a:ext cx="495300" cy="4445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5550" y="2990850"/>
            <a:ext cx="495300" cy="4445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1750" y="3625850"/>
            <a:ext cx="495300" cy="4445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050" y="4273550"/>
            <a:ext cx="495300" cy="4445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1750" y="4959350"/>
            <a:ext cx="495300" cy="44450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050" y="5600700"/>
            <a:ext cx="495300" cy="44450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2550" y="6248400"/>
            <a:ext cx="495300" cy="28575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900" y="953615"/>
            <a:ext cx="1638300" cy="610107"/>
          </a:xfrm>
          <a:prstGeom prst="rect">
            <a:avLst/>
          </a:prstGeom>
        </p:spPr>
      </p:pic>
      <p:grpSp>
        <p:nvGrpSpPr>
          <p:cNvPr id="23" name="组 22"/>
          <p:cNvGrpSpPr/>
          <p:nvPr/>
        </p:nvGrpSpPr>
        <p:grpSpPr>
          <a:xfrm>
            <a:off x="779103" y="2922713"/>
            <a:ext cx="1612900" cy="680304"/>
            <a:chOff x="2611348" y="2750917"/>
            <a:chExt cx="1612900" cy="680304"/>
          </a:xfrm>
        </p:grpSpPr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11348" y="2750917"/>
              <a:ext cx="1612900" cy="680304"/>
            </a:xfrm>
            <a:prstGeom prst="rect">
              <a:avLst/>
            </a:prstGeom>
          </p:spPr>
        </p:pic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243392" y="2832100"/>
              <a:ext cx="317500" cy="317500"/>
            </a:xfrm>
            <a:prstGeom prst="rect">
              <a:avLst/>
            </a:prstGeom>
          </p:spPr>
        </p:pic>
      </p:grpSp>
      <p:sp>
        <p:nvSpPr>
          <p:cNvPr id="20" name="文本框 19"/>
          <p:cNvSpPr txBox="1"/>
          <p:nvPr/>
        </p:nvSpPr>
        <p:spPr>
          <a:xfrm>
            <a:off x="1010987" y="1055949"/>
            <a:ext cx="111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个人配置</a:t>
            </a:r>
            <a:endParaRPr kumimoji="1" lang="zh-CN" altLang="en-US" dirty="0"/>
          </a:p>
        </p:txBody>
      </p:sp>
      <p:sp>
        <p:nvSpPr>
          <p:cNvPr id="21" name="文本框 20"/>
          <p:cNvSpPr txBox="1"/>
          <p:nvPr/>
        </p:nvSpPr>
        <p:spPr>
          <a:xfrm>
            <a:off x="1023684" y="1717155"/>
            <a:ext cx="111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权限管理</a:t>
            </a:r>
            <a:endParaRPr kumimoji="1" lang="zh-CN" altLang="en-US" dirty="0"/>
          </a:p>
        </p:txBody>
      </p:sp>
      <p:sp>
        <p:nvSpPr>
          <p:cNvPr id="42" name="矩形 41"/>
          <p:cNvSpPr/>
          <p:nvPr/>
        </p:nvSpPr>
        <p:spPr>
          <a:xfrm>
            <a:off x="5402200" y="348392"/>
            <a:ext cx="1034463" cy="577516"/>
          </a:xfrm>
          <a:prstGeom prst="rect">
            <a:avLst/>
          </a:prstGeom>
          <a:solidFill>
            <a:schemeClr val="bg1">
              <a:lumMod val="65000"/>
              <a:lumOff val="35000"/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3" name="文本框 42"/>
          <p:cNvSpPr txBox="1"/>
          <p:nvPr/>
        </p:nvSpPr>
        <p:spPr>
          <a:xfrm>
            <a:off x="1016000" y="2400604"/>
            <a:ext cx="111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网关信息</a:t>
            </a:r>
            <a:endParaRPr kumimoji="1" lang="zh-CN" altLang="en-US" dirty="0"/>
          </a:p>
        </p:txBody>
      </p:sp>
      <p:sp>
        <p:nvSpPr>
          <p:cNvPr id="44" name="文本框 43"/>
          <p:cNvSpPr txBox="1"/>
          <p:nvPr/>
        </p:nvSpPr>
        <p:spPr>
          <a:xfrm>
            <a:off x="1010987" y="3023239"/>
            <a:ext cx="111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客户管理</a:t>
            </a:r>
            <a:endParaRPr kumimoji="1" lang="zh-CN" altLang="en-US" dirty="0"/>
          </a:p>
        </p:txBody>
      </p:sp>
      <p:sp>
        <p:nvSpPr>
          <p:cNvPr id="27" name="文本框 26"/>
          <p:cNvSpPr txBox="1"/>
          <p:nvPr/>
        </p:nvSpPr>
        <p:spPr>
          <a:xfrm>
            <a:off x="1021493" y="3664373"/>
            <a:ext cx="111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mtClean="0"/>
              <a:t>提醒设置</a:t>
            </a:r>
            <a:endParaRPr kumimoji="1" lang="zh-CN" altLang="en-US" dirty="0"/>
          </a:p>
        </p:txBody>
      </p:sp>
      <p:graphicFrame>
        <p:nvGraphicFramePr>
          <p:cNvPr id="22" name="表格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4270756"/>
              </p:ext>
            </p:extLst>
          </p:nvPr>
        </p:nvGraphicFramePr>
        <p:xfrm>
          <a:off x="2946182" y="2014776"/>
          <a:ext cx="6455160" cy="1140987"/>
        </p:xfrm>
        <a:graphic>
          <a:graphicData uri="http://schemas.openxmlformats.org/drawingml/2006/table">
            <a:tbl>
              <a:tblPr bandRow="1">
                <a:tableStyleId>{3B4B98B0-60AC-42C2-AFA5-B58CD77FA1E5}</a:tableStyleId>
              </a:tblPr>
              <a:tblGrid>
                <a:gridCol w="1251694"/>
                <a:gridCol w="1841935"/>
                <a:gridCol w="1611692"/>
                <a:gridCol w="1749839"/>
              </a:tblGrid>
              <a:tr h="4232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50" dirty="0" smtClean="0">
                          <a:solidFill>
                            <a:schemeClr val="bg1"/>
                          </a:solidFill>
                        </a:rPr>
                        <a:t>客户名称</a:t>
                      </a:r>
                      <a:endParaRPr lang="zh-CN" altLang="en-US" sz="105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R>
                      <a:noFill/>
                    </a:lnR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dirty="0" smtClean="0">
                          <a:solidFill>
                            <a:schemeClr val="bg1"/>
                          </a:solidFill>
                        </a:rPr>
                        <a:t>客户地址</a:t>
                      </a:r>
                      <a:endParaRPr lang="zh-CN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dirty="0" smtClean="0">
                          <a:solidFill>
                            <a:schemeClr val="bg1"/>
                          </a:solidFill>
                        </a:rPr>
                        <a:t>客户姓名</a:t>
                      </a:r>
                      <a:endParaRPr lang="zh-CN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000" dirty="0" smtClean="0">
                          <a:solidFill>
                            <a:schemeClr val="bg1"/>
                          </a:solidFill>
                        </a:rPr>
                        <a:t>电话</a:t>
                      </a:r>
                      <a:endParaRPr lang="zh-CN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B>
                      <a:noFill/>
                    </a:lnB>
                    <a:solidFill>
                      <a:schemeClr val="tx1"/>
                    </a:solidFill>
                  </a:tcPr>
                </a:tc>
              </a:tr>
              <a:tr h="359463">
                <a:tc>
                  <a:txBody>
                    <a:bodyPr/>
                    <a:lstStyle/>
                    <a:p>
                      <a:pPr algn="ctr"/>
                      <a:endParaRPr lang="zh-CN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endParaRPr lang="zh-CN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endParaRPr lang="zh-CN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</a:tr>
              <a:tr h="358285">
                <a:tc>
                  <a:txBody>
                    <a:bodyPr/>
                    <a:lstStyle/>
                    <a:p>
                      <a:pPr algn="ctr"/>
                      <a:endParaRPr lang="zh-CN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000" dirty="0" smtClean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</a:tr>
            </a:tbl>
          </a:graphicData>
        </a:graphic>
      </p:graphicFrame>
      <p:sp>
        <p:nvSpPr>
          <p:cNvPr id="24" name="圆角矩形 23"/>
          <p:cNvSpPr/>
          <p:nvPr/>
        </p:nvSpPr>
        <p:spPr>
          <a:xfrm>
            <a:off x="2946182" y="1305966"/>
            <a:ext cx="1010964" cy="30505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 smtClean="0">
                <a:solidFill>
                  <a:schemeClr val="bg1"/>
                </a:solidFill>
              </a:rPr>
              <a:t>+</a:t>
            </a:r>
            <a:r>
              <a:rPr kumimoji="1" lang="zh-CN" altLang="en-US" sz="1200" dirty="0" smtClean="0">
                <a:solidFill>
                  <a:schemeClr val="bg1"/>
                </a:solidFill>
              </a:rPr>
              <a:t> 新建客户</a:t>
            </a:r>
            <a:endParaRPr kumimoji="1"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5060612" y="4323013"/>
            <a:ext cx="3583341" cy="276999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zh-CN" sz="1200" dirty="0" smtClean="0">
                <a:solidFill>
                  <a:srgbClr val="00B050"/>
                </a:solidFill>
              </a:rPr>
              <a:t>1</a:t>
            </a:r>
            <a:r>
              <a:rPr kumimoji="1" lang="zh-CN" altLang="en-US" sz="1200" dirty="0" smtClean="0">
                <a:solidFill>
                  <a:srgbClr val="00B050"/>
                </a:solidFill>
              </a:rPr>
              <a:t> 客户列表   可以新增 编辑 删除</a:t>
            </a:r>
            <a:endParaRPr kumimoji="1" lang="en-US" altLang="zh-CN" sz="1200" dirty="0" smtClean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4774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666" y="348392"/>
            <a:ext cx="10655300" cy="62103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2850" y="1606550"/>
            <a:ext cx="495300" cy="4445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1750" y="2298700"/>
            <a:ext cx="495300" cy="4445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5550" y="2990850"/>
            <a:ext cx="495300" cy="4445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1750" y="3625850"/>
            <a:ext cx="495300" cy="4445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050" y="4273550"/>
            <a:ext cx="495300" cy="4445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1750" y="4959350"/>
            <a:ext cx="495300" cy="44450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050" y="5600700"/>
            <a:ext cx="495300" cy="44450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2550" y="6248400"/>
            <a:ext cx="495300" cy="28575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900" y="953615"/>
            <a:ext cx="1638300" cy="610107"/>
          </a:xfrm>
          <a:prstGeom prst="rect">
            <a:avLst/>
          </a:prstGeom>
        </p:spPr>
      </p:pic>
      <p:grpSp>
        <p:nvGrpSpPr>
          <p:cNvPr id="23" name="组 22"/>
          <p:cNvGrpSpPr/>
          <p:nvPr/>
        </p:nvGrpSpPr>
        <p:grpSpPr>
          <a:xfrm>
            <a:off x="776432" y="3509679"/>
            <a:ext cx="1612900" cy="680304"/>
            <a:chOff x="2611348" y="2750917"/>
            <a:chExt cx="1612900" cy="680304"/>
          </a:xfrm>
        </p:grpSpPr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11348" y="2750917"/>
              <a:ext cx="1612900" cy="680304"/>
            </a:xfrm>
            <a:prstGeom prst="rect">
              <a:avLst/>
            </a:prstGeom>
          </p:spPr>
        </p:pic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243392" y="2832100"/>
              <a:ext cx="317500" cy="317500"/>
            </a:xfrm>
            <a:prstGeom prst="rect">
              <a:avLst/>
            </a:prstGeom>
          </p:spPr>
        </p:pic>
      </p:grpSp>
      <p:sp>
        <p:nvSpPr>
          <p:cNvPr id="20" name="文本框 19"/>
          <p:cNvSpPr txBox="1"/>
          <p:nvPr/>
        </p:nvSpPr>
        <p:spPr>
          <a:xfrm>
            <a:off x="1010987" y="1055949"/>
            <a:ext cx="111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个人配置</a:t>
            </a:r>
            <a:endParaRPr kumimoji="1" lang="zh-CN" altLang="en-US" dirty="0"/>
          </a:p>
        </p:txBody>
      </p:sp>
      <p:sp>
        <p:nvSpPr>
          <p:cNvPr id="21" name="文本框 20"/>
          <p:cNvSpPr txBox="1"/>
          <p:nvPr/>
        </p:nvSpPr>
        <p:spPr>
          <a:xfrm>
            <a:off x="1023684" y="1717155"/>
            <a:ext cx="111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权限管理</a:t>
            </a:r>
            <a:endParaRPr kumimoji="1" lang="zh-CN" altLang="en-US" dirty="0"/>
          </a:p>
        </p:txBody>
      </p:sp>
      <p:sp>
        <p:nvSpPr>
          <p:cNvPr id="42" name="矩形 41"/>
          <p:cNvSpPr/>
          <p:nvPr/>
        </p:nvSpPr>
        <p:spPr>
          <a:xfrm>
            <a:off x="5402200" y="348392"/>
            <a:ext cx="1034463" cy="577516"/>
          </a:xfrm>
          <a:prstGeom prst="rect">
            <a:avLst/>
          </a:prstGeom>
          <a:solidFill>
            <a:schemeClr val="bg1">
              <a:lumMod val="65000"/>
              <a:lumOff val="35000"/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3" name="文本框 42"/>
          <p:cNvSpPr txBox="1"/>
          <p:nvPr/>
        </p:nvSpPr>
        <p:spPr>
          <a:xfrm>
            <a:off x="1016000" y="2400604"/>
            <a:ext cx="111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网关信息</a:t>
            </a:r>
            <a:endParaRPr kumimoji="1" lang="zh-CN" altLang="en-US" dirty="0"/>
          </a:p>
        </p:txBody>
      </p:sp>
      <p:sp>
        <p:nvSpPr>
          <p:cNvPr id="44" name="文本框 43"/>
          <p:cNvSpPr txBox="1"/>
          <p:nvPr/>
        </p:nvSpPr>
        <p:spPr>
          <a:xfrm>
            <a:off x="1010987" y="3023239"/>
            <a:ext cx="111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客户管理</a:t>
            </a:r>
            <a:endParaRPr kumimoji="1" lang="zh-CN" altLang="en-US" dirty="0"/>
          </a:p>
        </p:txBody>
      </p:sp>
      <p:sp>
        <p:nvSpPr>
          <p:cNvPr id="27" name="文本框 26"/>
          <p:cNvSpPr txBox="1"/>
          <p:nvPr/>
        </p:nvSpPr>
        <p:spPr>
          <a:xfrm>
            <a:off x="1021493" y="3664373"/>
            <a:ext cx="111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mtClean="0"/>
              <a:t>提醒设置</a:t>
            </a:r>
            <a:endParaRPr kumimoji="1" lang="zh-CN" altLang="en-US" dirty="0"/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08250" y="961795"/>
            <a:ext cx="8632992" cy="430604"/>
          </a:xfrm>
          <a:prstGeom prst="rect">
            <a:avLst/>
          </a:prstGeom>
        </p:spPr>
      </p:pic>
      <p:sp>
        <p:nvSpPr>
          <p:cNvPr id="24" name="文本框 23"/>
          <p:cNvSpPr txBox="1"/>
          <p:nvPr/>
        </p:nvSpPr>
        <p:spPr>
          <a:xfrm>
            <a:off x="3481546" y="1038177"/>
            <a:ext cx="8509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dirty="0" smtClean="0">
                <a:solidFill>
                  <a:schemeClr val="tx1">
                    <a:lumMod val="50000"/>
                  </a:schemeClr>
                </a:solidFill>
              </a:rPr>
              <a:t>提醒设置</a:t>
            </a:r>
            <a:endParaRPr kumimoji="1" lang="zh-CN" altLang="en-US" sz="12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671676" y="1028465"/>
            <a:ext cx="8098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dirty="0" smtClean="0">
                <a:solidFill>
                  <a:schemeClr val="tx1">
                    <a:lumMod val="50000"/>
                  </a:schemeClr>
                </a:solidFill>
              </a:rPr>
              <a:t>系统配置</a:t>
            </a:r>
            <a:endParaRPr kumimoji="1" lang="zh-CN" altLang="en-US" sz="1200" dirty="0">
              <a:solidFill>
                <a:schemeClr val="tx1">
                  <a:lumMod val="50000"/>
                </a:schemeClr>
              </a:solidFill>
            </a:endParaRPr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24926" y="1106731"/>
            <a:ext cx="113240" cy="182644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55320" y="1080070"/>
            <a:ext cx="113240" cy="182644"/>
          </a:xfrm>
          <a:prstGeom prst="rect">
            <a:avLst/>
          </a:prstGeom>
        </p:spPr>
      </p:pic>
      <p:sp>
        <p:nvSpPr>
          <p:cNvPr id="29" name="文本框 28"/>
          <p:cNvSpPr txBox="1"/>
          <p:nvPr/>
        </p:nvSpPr>
        <p:spPr>
          <a:xfrm>
            <a:off x="4345591" y="1036574"/>
            <a:ext cx="12851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dirty="0" smtClean="0">
                <a:solidFill>
                  <a:schemeClr val="tx1">
                    <a:lumMod val="50000"/>
                  </a:schemeClr>
                </a:solidFill>
              </a:rPr>
              <a:t>维保提醒设置</a:t>
            </a:r>
            <a:endParaRPr kumimoji="1" lang="zh-CN" altLang="en-US" sz="12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673366" y="2051050"/>
            <a:ext cx="3090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solidFill>
                  <a:schemeClr val="bg1"/>
                </a:solidFill>
              </a:rPr>
              <a:t>维保提醒时间：      </a:t>
            </a:r>
            <a:r>
              <a:rPr kumimoji="1" lang="en-US" altLang="zh-CN" dirty="0" smtClean="0">
                <a:solidFill>
                  <a:schemeClr val="bg1"/>
                </a:solidFill>
              </a:rPr>
              <a:t>30</a:t>
            </a:r>
            <a:r>
              <a:rPr kumimoji="1" lang="zh-CN" altLang="en-US" dirty="0" smtClean="0">
                <a:solidFill>
                  <a:schemeClr val="bg1"/>
                </a:solidFill>
              </a:rPr>
              <a:t>     天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7078717" y="2086487"/>
            <a:ext cx="725214" cy="314117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设置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92731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666" y="324326"/>
            <a:ext cx="10655300" cy="62103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2850" y="1606550"/>
            <a:ext cx="495300" cy="4445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1750" y="2298700"/>
            <a:ext cx="495300" cy="4445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5550" y="2990850"/>
            <a:ext cx="495300" cy="4445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1750" y="3625850"/>
            <a:ext cx="495300" cy="4445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050" y="4273550"/>
            <a:ext cx="495300" cy="4445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1750" y="4959350"/>
            <a:ext cx="495300" cy="44450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050" y="5600700"/>
            <a:ext cx="495300" cy="44450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2550" y="6248400"/>
            <a:ext cx="495300" cy="28575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666" y="922083"/>
            <a:ext cx="1638300" cy="610107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066" y="2263514"/>
            <a:ext cx="1612900" cy="680304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2039" y="2327787"/>
            <a:ext cx="317500" cy="383663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1041400" y="1028088"/>
            <a:ext cx="111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设备管理</a:t>
            </a:r>
            <a:endParaRPr kumimoji="1" lang="zh-CN" altLang="en-US" dirty="0"/>
          </a:p>
        </p:txBody>
      </p:sp>
      <p:sp>
        <p:nvSpPr>
          <p:cNvPr id="21" name="文本框 20"/>
          <p:cNvSpPr txBox="1"/>
          <p:nvPr/>
        </p:nvSpPr>
        <p:spPr>
          <a:xfrm>
            <a:off x="1023684" y="1717155"/>
            <a:ext cx="111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设备维保</a:t>
            </a:r>
            <a:endParaRPr kumimoji="1" lang="zh-CN" altLang="en-US" dirty="0"/>
          </a:p>
        </p:txBody>
      </p:sp>
      <p:sp>
        <p:nvSpPr>
          <p:cNvPr id="42" name="矩形 41"/>
          <p:cNvSpPr/>
          <p:nvPr/>
        </p:nvSpPr>
        <p:spPr>
          <a:xfrm>
            <a:off x="4408966" y="348392"/>
            <a:ext cx="1034463" cy="577516"/>
          </a:xfrm>
          <a:prstGeom prst="rect">
            <a:avLst/>
          </a:prstGeom>
          <a:solidFill>
            <a:schemeClr val="bg1">
              <a:lumMod val="65000"/>
              <a:lumOff val="35000"/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3" name="文本框 42"/>
          <p:cNvSpPr txBox="1"/>
          <p:nvPr/>
        </p:nvSpPr>
        <p:spPr>
          <a:xfrm>
            <a:off x="1010987" y="2376740"/>
            <a:ext cx="111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备品备件</a:t>
            </a:r>
            <a:endParaRPr kumimoji="1" lang="zh-CN" altLang="en-US" dirty="0"/>
          </a:p>
        </p:txBody>
      </p:sp>
      <p:sp>
        <p:nvSpPr>
          <p:cNvPr id="44" name="文本框 43"/>
          <p:cNvSpPr txBox="1"/>
          <p:nvPr/>
        </p:nvSpPr>
        <p:spPr>
          <a:xfrm>
            <a:off x="1010987" y="3023239"/>
            <a:ext cx="111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工单管理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08250" y="946685"/>
            <a:ext cx="8632992" cy="430604"/>
          </a:xfrm>
          <a:prstGeom prst="rect">
            <a:avLst/>
          </a:prstGeom>
        </p:spPr>
      </p:pic>
      <p:sp>
        <p:nvSpPr>
          <p:cNvPr id="25" name="文本框 24"/>
          <p:cNvSpPr txBox="1"/>
          <p:nvPr/>
        </p:nvSpPr>
        <p:spPr>
          <a:xfrm>
            <a:off x="3481546" y="1023067"/>
            <a:ext cx="8509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dirty="0" smtClean="0">
                <a:solidFill>
                  <a:schemeClr val="tx1">
                    <a:lumMod val="50000"/>
                  </a:schemeClr>
                </a:solidFill>
              </a:rPr>
              <a:t>备品备件</a:t>
            </a:r>
            <a:endParaRPr kumimoji="1" lang="zh-CN" altLang="en-US" sz="12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2671676" y="1013355"/>
            <a:ext cx="8098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dirty="0" smtClean="0">
                <a:solidFill>
                  <a:schemeClr val="tx1">
                    <a:lumMod val="50000"/>
                  </a:schemeClr>
                </a:solidFill>
              </a:rPr>
              <a:t>资产管理</a:t>
            </a:r>
            <a:endParaRPr kumimoji="1" lang="zh-CN" altLang="en-US" sz="1200" dirty="0">
              <a:solidFill>
                <a:schemeClr val="tx1">
                  <a:lumMod val="50000"/>
                </a:schemeClr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45450" y="1068642"/>
            <a:ext cx="113240" cy="182644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55320" y="1064960"/>
            <a:ext cx="113240" cy="182644"/>
          </a:xfrm>
          <a:prstGeom prst="rect">
            <a:avLst/>
          </a:prstGeom>
        </p:spPr>
      </p:pic>
      <p:sp>
        <p:nvSpPr>
          <p:cNvPr id="31" name="文本框 30"/>
          <p:cNvSpPr txBox="1"/>
          <p:nvPr/>
        </p:nvSpPr>
        <p:spPr>
          <a:xfrm>
            <a:off x="4345591" y="1021464"/>
            <a:ext cx="12851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dirty="0" smtClean="0">
                <a:solidFill>
                  <a:schemeClr val="tx1">
                    <a:lumMod val="50000"/>
                  </a:schemeClr>
                </a:solidFill>
              </a:rPr>
              <a:t>配件类别</a:t>
            </a:r>
            <a:endParaRPr kumimoji="1" lang="zh-CN" altLang="en-US" sz="12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2508250" y="1422989"/>
            <a:ext cx="8632992" cy="511021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95700" y="2009775"/>
            <a:ext cx="4800600" cy="283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6125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666" y="408989"/>
            <a:ext cx="10655300" cy="62103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57850" y="1377950"/>
            <a:ext cx="1785288" cy="23685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7093" y="1745673"/>
            <a:ext cx="1701107" cy="663847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9910329" y="1237218"/>
            <a:ext cx="1108364" cy="36933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>
            <a:glow rad="25400">
              <a:schemeClr val="accent1">
                <a:alpha val="40000"/>
              </a:schemeClr>
            </a:glow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站点地图</a:t>
            </a:r>
            <a:endParaRPr kumimoji="1" lang="zh-CN" altLang="en-US" dirty="0"/>
          </a:p>
        </p:txBody>
      </p:sp>
      <p:grpSp>
        <p:nvGrpSpPr>
          <p:cNvPr id="9" name="组 8"/>
          <p:cNvGrpSpPr/>
          <p:nvPr/>
        </p:nvGrpSpPr>
        <p:grpSpPr>
          <a:xfrm>
            <a:off x="3442180" y="3514139"/>
            <a:ext cx="1612900" cy="647700"/>
            <a:chOff x="3442180" y="3514139"/>
            <a:chExt cx="1612900" cy="647700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442180" y="3514139"/>
              <a:ext cx="1612900" cy="647700"/>
            </a:xfrm>
            <a:prstGeom prst="rect">
              <a:avLst/>
            </a:prstGeom>
          </p:spPr>
        </p:pic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191000" y="3566821"/>
              <a:ext cx="457200" cy="558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594227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690" y="374500"/>
            <a:ext cx="10655300" cy="62103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2850" y="1606550"/>
            <a:ext cx="495300" cy="4445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1750" y="2298700"/>
            <a:ext cx="495300" cy="4445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5550" y="2990850"/>
            <a:ext cx="495300" cy="4445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1750" y="3625850"/>
            <a:ext cx="495300" cy="4445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050" y="4273550"/>
            <a:ext cx="495300" cy="4445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1750" y="4959350"/>
            <a:ext cx="495300" cy="44450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050" y="5600700"/>
            <a:ext cx="495300" cy="44450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2550" y="6248400"/>
            <a:ext cx="495300" cy="28575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710" y="935678"/>
            <a:ext cx="1612900" cy="63500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6829" y="986698"/>
            <a:ext cx="317500" cy="317500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1048472" y="1637330"/>
            <a:ext cx="111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设备监控</a:t>
            </a:r>
            <a:endParaRPr kumimoji="1" lang="zh-CN" altLang="en-US" dirty="0"/>
          </a:p>
        </p:txBody>
      </p:sp>
      <p:sp>
        <p:nvSpPr>
          <p:cNvPr id="19" name="文本框 18"/>
          <p:cNvSpPr txBox="1"/>
          <p:nvPr/>
        </p:nvSpPr>
        <p:spPr>
          <a:xfrm>
            <a:off x="1064900" y="1023492"/>
            <a:ext cx="111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报警中心</a:t>
            </a:r>
            <a:endParaRPr kumimoji="1"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21200" y="977900"/>
            <a:ext cx="3431309" cy="215322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2001" y="1008533"/>
            <a:ext cx="771968" cy="702882"/>
          </a:xfrm>
          <a:prstGeom prst="rect">
            <a:avLst/>
          </a:prstGeom>
        </p:spPr>
      </p:pic>
      <p:sp>
        <p:nvSpPr>
          <p:cNvPr id="22" name="文本框 21"/>
          <p:cNvSpPr txBox="1"/>
          <p:nvPr/>
        </p:nvSpPr>
        <p:spPr>
          <a:xfrm>
            <a:off x="4521200" y="1048851"/>
            <a:ext cx="889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dirty="0" smtClean="0"/>
              <a:t>设备概况</a:t>
            </a:r>
            <a:endParaRPr kumimoji="1" lang="zh-CN" altLang="en-US" sz="1200" dirty="0"/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84293" y="1023977"/>
            <a:ext cx="1940214" cy="5387397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74319" y="1631057"/>
            <a:ext cx="1672545" cy="2719585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76587" y="1027013"/>
            <a:ext cx="659170" cy="285497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52141" y="1060901"/>
            <a:ext cx="578745" cy="241300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147270" y="1068992"/>
            <a:ext cx="664576" cy="226408"/>
          </a:xfrm>
          <a:prstGeom prst="rect">
            <a:avLst/>
          </a:prstGeom>
        </p:spPr>
      </p:pic>
      <p:sp>
        <p:nvSpPr>
          <p:cNvPr id="31" name="文本框 30"/>
          <p:cNvSpPr txBox="1"/>
          <p:nvPr/>
        </p:nvSpPr>
        <p:spPr>
          <a:xfrm>
            <a:off x="5413036" y="1057860"/>
            <a:ext cx="889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dirty="0" smtClean="0"/>
              <a:t>运行监控</a:t>
            </a:r>
            <a:endParaRPr kumimoji="1" lang="zh-CN" altLang="en-US" sz="1200" dirty="0"/>
          </a:p>
        </p:txBody>
      </p:sp>
      <p:pic>
        <p:nvPicPr>
          <p:cNvPr id="35" name="图片 3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923553" y="977899"/>
            <a:ext cx="3395610" cy="409349"/>
          </a:xfrm>
          <a:prstGeom prst="rect">
            <a:avLst/>
          </a:prstGeom>
        </p:spPr>
      </p:pic>
      <p:sp>
        <p:nvSpPr>
          <p:cNvPr id="32" name="文本框 31"/>
          <p:cNvSpPr txBox="1"/>
          <p:nvPr/>
        </p:nvSpPr>
        <p:spPr>
          <a:xfrm>
            <a:off x="6263357" y="1049298"/>
            <a:ext cx="889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smtClean="0"/>
              <a:t>数据曲线</a:t>
            </a:r>
            <a:endParaRPr kumimoji="1" lang="zh-CN" altLang="en-US" sz="1200" dirty="0"/>
          </a:p>
        </p:txBody>
      </p:sp>
      <p:sp>
        <p:nvSpPr>
          <p:cNvPr id="33" name="文本框 32"/>
          <p:cNvSpPr txBox="1"/>
          <p:nvPr/>
        </p:nvSpPr>
        <p:spPr>
          <a:xfrm>
            <a:off x="7089980" y="1035511"/>
            <a:ext cx="889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dirty="0" smtClean="0"/>
              <a:t>数据报表</a:t>
            </a:r>
            <a:endParaRPr kumimoji="1" lang="zh-CN" altLang="en-US" sz="1200" dirty="0"/>
          </a:p>
        </p:txBody>
      </p:sp>
      <p:pic>
        <p:nvPicPr>
          <p:cNvPr id="34" name="图片 3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923552" y="1002183"/>
            <a:ext cx="795129" cy="341724"/>
          </a:xfrm>
          <a:prstGeom prst="rect">
            <a:avLst/>
          </a:prstGeom>
        </p:spPr>
      </p:pic>
      <p:sp>
        <p:nvSpPr>
          <p:cNvPr id="36" name="文本框 35"/>
          <p:cNvSpPr txBox="1"/>
          <p:nvPr/>
        </p:nvSpPr>
        <p:spPr>
          <a:xfrm>
            <a:off x="7895821" y="1031261"/>
            <a:ext cx="8228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smtClean="0"/>
              <a:t>维保记录</a:t>
            </a:r>
            <a:endParaRPr kumimoji="1" lang="zh-CN" altLang="en-US" sz="1200" dirty="0"/>
          </a:p>
        </p:txBody>
      </p:sp>
      <p:pic>
        <p:nvPicPr>
          <p:cNvPr id="37" name="图片 3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784821" y="1005383"/>
            <a:ext cx="739700" cy="338524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8767666" y="1023977"/>
            <a:ext cx="8228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smtClean="0"/>
              <a:t>历史工单</a:t>
            </a:r>
            <a:endParaRPr kumimoji="1" lang="zh-CN" altLang="en-US" sz="1200" dirty="0"/>
          </a:p>
        </p:txBody>
      </p:sp>
      <p:sp>
        <p:nvSpPr>
          <p:cNvPr id="39" name="矩形 38"/>
          <p:cNvSpPr/>
          <p:nvPr/>
        </p:nvSpPr>
        <p:spPr>
          <a:xfrm>
            <a:off x="2614650" y="1047221"/>
            <a:ext cx="1753078" cy="296686"/>
          </a:xfrm>
          <a:prstGeom prst="rect">
            <a:avLst/>
          </a:prstGeom>
          <a:noFill/>
          <a:ln>
            <a:solidFill>
              <a:schemeClr val="bg2">
                <a:lumMod val="60000"/>
                <a:lumOff val="40000"/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1" name="文本框 40"/>
          <p:cNvSpPr txBox="1"/>
          <p:nvPr/>
        </p:nvSpPr>
        <p:spPr>
          <a:xfrm>
            <a:off x="3822578" y="1055819"/>
            <a:ext cx="535172" cy="276999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1200" smtClean="0"/>
              <a:t>搜索</a:t>
            </a:r>
            <a:endParaRPr kumimoji="1" lang="zh-CN" altLang="en-US" sz="1200" dirty="0"/>
          </a:p>
        </p:txBody>
      </p:sp>
      <p:pic>
        <p:nvPicPr>
          <p:cNvPr id="40" name="图片 3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72001" y="1398358"/>
            <a:ext cx="6747162" cy="5013015"/>
          </a:xfrm>
          <a:prstGeom prst="rect">
            <a:avLst/>
          </a:prstGeom>
        </p:spPr>
      </p:pic>
      <p:pic>
        <p:nvPicPr>
          <p:cNvPr id="42" name="图片 4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10578" y="1299994"/>
            <a:ext cx="791788" cy="285497"/>
          </a:xfrm>
          <a:prstGeom prst="rect">
            <a:avLst/>
          </a:prstGeom>
        </p:spPr>
      </p:pic>
      <p:pic>
        <p:nvPicPr>
          <p:cNvPr id="43" name="图片 4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548416" y="1339384"/>
            <a:ext cx="820056" cy="45719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730503" y="1508435"/>
            <a:ext cx="1970247" cy="1189951"/>
          </a:xfrm>
          <a:prstGeom prst="rect">
            <a:avLst/>
          </a:prstGeom>
        </p:spPr>
      </p:pic>
      <p:pic>
        <p:nvPicPr>
          <p:cNvPr id="44" name="图片 43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934067" y="1511498"/>
            <a:ext cx="1968497" cy="1186888"/>
          </a:xfrm>
          <a:prstGeom prst="rect">
            <a:avLst/>
          </a:prstGeom>
        </p:spPr>
      </p:pic>
      <p:pic>
        <p:nvPicPr>
          <p:cNvPr id="45" name="图片 44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135881" y="1506966"/>
            <a:ext cx="2005554" cy="1191419"/>
          </a:xfrm>
          <a:prstGeom prst="rect">
            <a:avLst/>
          </a:prstGeom>
        </p:spPr>
      </p:pic>
      <p:pic>
        <p:nvPicPr>
          <p:cNvPr id="46" name="图片 45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650689" y="2875573"/>
            <a:ext cx="2490745" cy="1717044"/>
          </a:xfrm>
          <a:prstGeom prst="rect">
            <a:avLst/>
          </a:prstGeom>
        </p:spPr>
      </p:pic>
      <p:pic>
        <p:nvPicPr>
          <p:cNvPr id="48" name="图片 47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937580" y="3479650"/>
            <a:ext cx="1341790" cy="471866"/>
          </a:xfrm>
          <a:prstGeom prst="rect">
            <a:avLst/>
          </a:prstGeom>
        </p:spPr>
      </p:pic>
      <p:pic>
        <p:nvPicPr>
          <p:cNvPr id="49" name="图片 48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757597" y="2875573"/>
            <a:ext cx="1965061" cy="1717044"/>
          </a:xfrm>
          <a:prstGeom prst="rect">
            <a:avLst/>
          </a:prstGeom>
        </p:spPr>
      </p:pic>
      <p:pic>
        <p:nvPicPr>
          <p:cNvPr id="50" name="图片 49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925929" y="2914425"/>
            <a:ext cx="1350450" cy="473424"/>
          </a:xfrm>
          <a:prstGeom prst="rect">
            <a:avLst/>
          </a:prstGeom>
        </p:spPr>
      </p:pic>
      <p:pic>
        <p:nvPicPr>
          <p:cNvPr id="51" name="图片 50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930886" y="4038994"/>
            <a:ext cx="1357144" cy="492777"/>
          </a:xfrm>
          <a:prstGeom prst="rect">
            <a:avLst/>
          </a:prstGeom>
        </p:spPr>
      </p:pic>
      <p:pic>
        <p:nvPicPr>
          <p:cNvPr id="52" name="图片 51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781441" y="4760372"/>
            <a:ext cx="5048666" cy="1488028"/>
          </a:xfrm>
          <a:prstGeom prst="rect">
            <a:avLst/>
          </a:prstGeom>
        </p:spPr>
      </p:pic>
      <p:sp>
        <p:nvSpPr>
          <p:cNvPr id="55" name="文本框 54"/>
          <p:cNvSpPr txBox="1"/>
          <p:nvPr/>
        </p:nvSpPr>
        <p:spPr>
          <a:xfrm>
            <a:off x="10085693" y="986698"/>
            <a:ext cx="1108364" cy="36933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>
            <a:glow rad="25400">
              <a:schemeClr val="accent1">
                <a:alpha val="40000"/>
              </a:schemeClr>
            </a:glow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地图模式</a:t>
            </a:r>
          </a:p>
        </p:txBody>
      </p:sp>
      <p:sp>
        <p:nvSpPr>
          <p:cNvPr id="56" name="矩形 55"/>
          <p:cNvSpPr/>
          <p:nvPr/>
        </p:nvSpPr>
        <p:spPr>
          <a:xfrm>
            <a:off x="3465347" y="370809"/>
            <a:ext cx="1034463" cy="577516"/>
          </a:xfrm>
          <a:prstGeom prst="rect">
            <a:avLst/>
          </a:prstGeom>
          <a:solidFill>
            <a:schemeClr val="bg1">
              <a:lumMod val="65000"/>
              <a:lumOff val="35000"/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7" name="三角形 46"/>
          <p:cNvSpPr/>
          <p:nvPr/>
        </p:nvSpPr>
        <p:spPr>
          <a:xfrm rot="5400000" flipV="1">
            <a:off x="4311773" y="3435350"/>
            <a:ext cx="310331" cy="118052"/>
          </a:xfrm>
          <a:prstGeom prst="triangl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29698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636" y="330912"/>
            <a:ext cx="10655300" cy="62103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2850" y="1606550"/>
            <a:ext cx="495300" cy="4445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1750" y="2298700"/>
            <a:ext cx="495300" cy="4445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5550" y="2990850"/>
            <a:ext cx="495300" cy="4445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1750" y="3625850"/>
            <a:ext cx="495300" cy="4445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050" y="4273550"/>
            <a:ext cx="495300" cy="4445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1750" y="4959350"/>
            <a:ext cx="495300" cy="44450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050" y="5600700"/>
            <a:ext cx="495300" cy="44450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2550" y="6248400"/>
            <a:ext cx="495300" cy="28575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722" y="913066"/>
            <a:ext cx="1612900" cy="63500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6338" y="977900"/>
            <a:ext cx="317500" cy="317500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1041400" y="1034018"/>
            <a:ext cx="111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设备监控</a:t>
            </a:r>
            <a:endParaRPr kumimoji="1" lang="zh-CN" altLang="en-US" dirty="0"/>
          </a:p>
        </p:txBody>
      </p:sp>
      <p:sp>
        <p:nvSpPr>
          <p:cNvPr id="19" name="文本框 18"/>
          <p:cNvSpPr txBox="1"/>
          <p:nvPr/>
        </p:nvSpPr>
        <p:spPr>
          <a:xfrm>
            <a:off x="1016000" y="1724839"/>
            <a:ext cx="111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报警中心</a:t>
            </a:r>
            <a:endParaRPr kumimoji="1"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21200" y="977900"/>
            <a:ext cx="3431309" cy="215322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2001" y="1008533"/>
            <a:ext cx="771968" cy="702882"/>
          </a:xfrm>
          <a:prstGeom prst="rect">
            <a:avLst/>
          </a:prstGeom>
        </p:spPr>
      </p:pic>
      <p:sp>
        <p:nvSpPr>
          <p:cNvPr id="22" name="文本框 21"/>
          <p:cNvSpPr txBox="1"/>
          <p:nvPr/>
        </p:nvSpPr>
        <p:spPr>
          <a:xfrm>
            <a:off x="4521200" y="1048851"/>
            <a:ext cx="889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dirty="0" smtClean="0"/>
              <a:t>设备概况</a:t>
            </a:r>
            <a:endParaRPr kumimoji="1" lang="zh-CN" altLang="en-US" sz="1200" dirty="0"/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84293" y="1023977"/>
            <a:ext cx="1940214" cy="5387397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74319" y="1631057"/>
            <a:ext cx="1672545" cy="2719585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76587" y="1027013"/>
            <a:ext cx="659170" cy="285497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52141" y="1060901"/>
            <a:ext cx="578745" cy="241300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147270" y="1068992"/>
            <a:ext cx="664576" cy="226408"/>
          </a:xfrm>
          <a:prstGeom prst="rect">
            <a:avLst/>
          </a:prstGeom>
        </p:spPr>
      </p:pic>
      <p:sp>
        <p:nvSpPr>
          <p:cNvPr id="31" name="文本框 30"/>
          <p:cNvSpPr txBox="1"/>
          <p:nvPr/>
        </p:nvSpPr>
        <p:spPr>
          <a:xfrm>
            <a:off x="5413036" y="1057860"/>
            <a:ext cx="889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dirty="0" smtClean="0"/>
              <a:t>运行监控</a:t>
            </a:r>
            <a:endParaRPr kumimoji="1" lang="zh-CN" altLang="en-US" sz="1200" dirty="0"/>
          </a:p>
        </p:txBody>
      </p:sp>
      <p:pic>
        <p:nvPicPr>
          <p:cNvPr id="35" name="图片 3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923553" y="977899"/>
            <a:ext cx="3395610" cy="409349"/>
          </a:xfrm>
          <a:prstGeom prst="rect">
            <a:avLst/>
          </a:prstGeom>
        </p:spPr>
      </p:pic>
      <p:sp>
        <p:nvSpPr>
          <p:cNvPr id="32" name="文本框 31"/>
          <p:cNvSpPr txBox="1"/>
          <p:nvPr/>
        </p:nvSpPr>
        <p:spPr>
          <a:xfrm>
            <a:off x="6263357" y="1049298"/>
            <a:ext cx="889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smtClean="0"/>
              <a:t>数据曲线</a:t>
            </a:r>
            <a:endParaRPr kumimoji="1" lang="zh-CN" altLang="en-US" sz="1200" dirty="0"/>
          </a:p>
        </p:txBody>
      </p:sp>
      <p:sp>
        <p:nvSpPr>
          <p:cNvPr id="33" name="文本框 32"/>
          <p:cNvSpPr txBox="1"/>
          <p:nvPr/>
        </p:nvSpPr>
        <p:spPr>
          <a:xfrm>
            <a:off x="7089980" y="1035511"/>
            <a:ext cx="889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dirty="0" smtClean="0"/>
              <a:t>数据报表</a:t>
            </a:r>
            <a:endParaRPr kumimoji="1" lang="zh-CN" altLang="en-US" sz="1200" dirty="0"/>
          </a:p>
        </p:txBody>
      </p:sp>
      <p:pic>
        <p:nvPicPr>
          <p:cNvPr id="34" name="图片 3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923552" y="1002183"/>
            <a:ext cx="795129" cy="341724"/>
          </a:xfrm>
          <a:prstGeom prst="rect">
            <a:avLst/>
          </a:prstGeom>
        </p:spPr>
      </p:pic>
      <p:sp>
        <p:nvSpPr>
          <p:cNvPr id="36" name="文本框 35"/>
          <p:cNvSpPr txBox="1"/>
          <p:nvPr/>
        </p:nvSpPr>
        <p:spPr>
          <a:xfrm>
            <a:off x="7895821" y="1031261"/>
            <a:ext cx="8228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smtClean="0"/>
              <a:t>维保记录</a:t>
            </a:r>
            <a:endParaRPr kumimoji="1" lang="zh-CN" altLang="en-US" sz="1200" dirty="0"/>
          </a:p>
        </p:txBody>
      </p:sp>
      <p:pic>
        <p:nvPicPr>
          <p:cNvPr id="37" name="图片 3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784821" y="1005383"/>
            <a:ext cx="739700" cy="338524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8767666" y="1023977"/>
            <a:ext cx="8228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smtClean="0"/>
              <a:t>历史工单</a:t>
            </a:r>
            <a:endParaRPr kumimoji="1" lang="zh-CN" altLang="en-US" sz="1200" dirty="0"/>
          </a:p>
        </p:txBody>
      </p:sp>
      <p:sp>
        <p:nvSpPr>
          <p:cNvPr id="39" name="矩形 38"/>
          <p:cNvSpPr/>
          <p:nvPr/>
        </p:nvSpPr>
        <p:spPr>
          <a:xfrm>
            <a:off x="2614650" y="1047221"/>
            <a:ext cx="1753078" cy="296686"/>
          </a:xfrm>
          <a:prstGeom prst="rect">
            <a:avLst/>
          </a:prstGeom>
          <a:noFill/>
          <a:ln>
            <a:solidFill>
              <a:schemeClr val="bg2">
                <a:lumMod val="60000"/>
                <a:lumOff val="40000"/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1" name="文本框 40"/>
          <p:cNvSpPr txBox="1"/>
          <p:nvPr/>
        </p:nvSpPr>
        <p:spPr>
          <a:xfrm>
            <a:off x="3822578" y="1055819"/>
            <a:ext cx="535172" cy="276999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1200" smtClean="0"/>
              <a:t>搜索</a:t>
            </a:r>
            <a:endParaRPr kumimoji="1" lang="zh-CN" altLang="en-US" sz="1200" dirty="0"/>
          </a:p>
        </p:txBody>
      </p:sp>
      <p:pic>
        <p:nvPicPr>
          <p:cNvPr id="43" name="图片 4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548416" y="1339384"/>
            <a:ext cx="820056" cy="45719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554657" y="1393309"/>
            <a:ext cx="6747162" cy="502797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flipV="1">
            <a:off x="6237881" y="1312510"/>
            <a:ext cx="811909" cy="294040"/>
          </a:xfrm>
          <a:prstGeom prst="rect">
            <a:avLst/>
          </a:prstGeom>
        </p:spPr>
      </p:pic>
      <p:sp>
        <p:nvSpPr>
          <p:cNvPr id="24" name="圆角矩形 23"/>
          <p:cNvSpPr/>
          <p:nvPr/>
        </p:nvSpPr>
        <p:spPr>
          <a:xfrm>
            <a:off x="4614533" y="1465902"/>
            <a:ext cx="6608637" cy="4865070"/>
          </a:xfrm>
          <a:prstGeom prst="roundRect">
            <a:avLst>
              <a:gd name="adj" fmla="val 2100"/>
            </a:avLst>
          </a:prstGeom>
          <a:solidFill>
            <a:schemeClr val="tx1"/>
          </a:solidFill>
          <a:ln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790618" y="2464376"/>
            <a:ext cx="6408845" cy="2731161"/>
          </a:xfrm>
          <a:prstGeom prst="rect">
            <a:avLst/>
          </a:prstGeom>
        </p:spPr>
      </p:pic>
      <p:sp>
        <p:nvSpPr>
          <p:cNvPr id="57" name="文本框 56"/>
          <p:cNvSpPr txBox="1"/>
          <p:nvPr/>
        </p:nvSpPr>
        <p:spPr>
          <a:xfrm>
            <a:off x="6808645" y="1816147"/>
            <a:ext cx="21743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b="1" dirty="0" smtClean="0">
                <a:solidFill>
                  <a:schemeClr val="bg1"/>
                </a:solidFill>
              </a:rPr>
              <a:t>最近</a:t>
            </a:r>
            <a:r>
              <a:rPr kumimoji="1" lang="en-US" altLang="zh-CN" sz="1400" b="1" dirty="0" smtClean="0">
                <a:solidFill>
                  <a:schemeClr val="bg1"/>
                </a:solidFill>
              </a:rPr>
              <a:t>24</a:t>
            </a:r>
            <a:r>
              <a:rPr kumimoji="1" lang="zh-CN" altLang="en-US" sz="1400" b="1" dirty="0" smtClean="0">
                <a:solidFill>
                  <a:schemeClr val="bg1"/>
                </a:solidFill>
              </a:rPr>
              <a:t>小时 电压曲线图</a:t>
            </a:r>
            <a:endParaRPr kumimoji="1" lang="zh-CN" altLang="en-US" sz="1400" b="1" dirty="0">
              <a:solidFill>
                <a:schemeClr val="bg1"/>
              </a:solidFill>
            </a:endParaRPr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968008" y="1854567"/>
            <a:ext cx="254000" cy="381000"/>
          </a:xfrm>
          <a:prstGeom prst="rect">
            <a:avLst/>
          </a:prstGeom>
        </p:spPr>
      </p:pic>
      <p:pic>
        <p:nvPicPr>
          <p:cNvPr id="47" name="图片 46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0634114" y="1838239"/>
            <a:ext cx="330200" cy="317500"/>
          </a:xfrm>
          <a:prstGeom prst="rect">
            <a:avLst/>
          </a:prstGeom>
        </p:spPr>
      </p:pic>
      <p:pic>
        <p:nvPicPr>
          <p:cNvPr id="58" name="图片 57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0289904" y="1887225"/>
            <a:ext cx="279400" cy="279400"/>
          </a:xfrm>
          <a:prstGeom prst="rect">
            <a:avLst/>
          </a:prstGeom>
        </p:spPr>
      </p:pic>
      <p:sp>
        <p:nvSpPr>
          <p:cNvPr id="60" name="文本框 59"/>
          <p:cNvSpPr txBox="1"/>
          <p:nvPr/>
        </p:nvSpPr>
        <p:spPr>
          <a:xfrm>
            <a:off x="8230462" y="5430094"/>
            <a:ext cx="11109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b="1" dirty="0" smtClean="0">
                <a:solidFill>
                  <a:schemeClr val="bg1"/>
                </a:solidFill>
              </a:rPr>
              <a:t>选择参数</a:t>
            </a:r>
            <a:endParaRPr kumimoji="1" lang="zh-CN" altLang="en-US" sz="1200" b="1" dirty="0">
              <a:solidFill>
                <a:schemeClr val="bg1"/>
              </a:solidFill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5030139" y="5436793"/>
            <a:ext cx="11109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b="1" smtClean="0">
                <a:solidFill>
                  <a:schemeClr val="bg1"/>
                </a:solidFill>
              </a:rPr>
              <a:t>选择时间</a:t>
            </a:r>
            <a:endParaRPr kumimoji="1" lang="zh-CN" altLang="en-US" sz="1200" b="1" dirty="0">
              <a:solidFill>
                <a:schemeClr val="bg1"/>
              </a:solidFill>
            </a:endParaRPr>
          </a:p>
        </p:txBody>
      </p:sp>
      <p:sp>
        <p:nvSpPr>
          <p:cNvPr id="62" name="矩形 61"/>
          <p:cNvSpPr/>
          <p:nvPr/>
        </p:nvSpPr>
        <p:spPr>
          <a:xfrm>
            <a:off x="6052040" y="5439558"/>
            <a:ext cx="1673806" cy="30060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3" name="三角形 62"/>
          <p:cNvSpPr/>
          <p:nvPr/>
        </p:nvSpPr>
        <p:spPr>
          <a:xfrm flipV="1">
            <a:off x="7554536" y="5533163"/>
            <a:ext cx="94077" cy="113226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4" name="文本框 63"/>
          <p:cNvSpPr txBox="1"/>
          <p:nvPr/>
        </p:nvSpPr>
        <p:spPr>
          <a:xfrm>
            <a:off x="6364976" y="5455368"/>
            <a:ext cx="11109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dirty="0" smtClean="0">
                <a:solidFill>
                  <a:schemeClr val="bg1"/>
                </a:solidFill>
              </a:rPr>
              <a:t>最近</a:t>
            </a:r>
            <a:r>
              <a:rPr kumimoji="1" lang="en-US" altLang="zh-CN" sz="1200" dirty="0" smtClean="0">
                <a:solidFill>
                  <a:schemeClr val="bg1"/>
                </a:solidFill>
              </a:rPr>
              <a:t>24</a:t>
            </a:r>
            <a:r>
              <a:rPr kumimoji="1" lang="zh-CN" altLang="en-US" sz="1200" dirty="0" smtClean="0">
                <a:solidFill>
                  <a:schemeClr val="bg1"/>
                </a:solidFill>
              </a:rPr>
              <a:t>小时</a:t>
            </a:r>
            <a:endParaRPr kumimoji="1"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65" name="矩形 64"/>
          <p:cNvSpPr/>
          <p:nvPr/>
        </p:nvSpPr>
        <p:spPr>
          <a:xfrm>
            <a:off x="9252363" y="5453459"/>
            <a:ext cx="1673806" cy="30060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6" name="三角形 65"/>
          <p:cNvSpPr/>
          <p:nvPr/>
        </p:nvSpPr>
        <p:spPr>
          <a:xfrm flipV="1">
            <a:off x="10754859" y="5547064"/>
            <a:ext cx="94077" cy="113226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7" name="文本框 66"/>
          <p:cNvSpPr txBox="1"/>
          <p:nvPr/>
        </p:nvSpPr>
        <p:spPr>
          <a:xfrm>
            <a:off x="9565299" y="5469269"/>
            <a:ext cx="11109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dirty="0" smtClean="0">
                <a:solidFill>
                  <a:schemeClr val="bg1"/>
                </a:solidFill>
              </a:rPr>
              <a:t> 电机功率</a:t>
            </a:r>
            <a:endParaRPr kumimoji="1"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71" name="文本框 70"/>
          <p:cNvSpPr txBox="1"/>
          <p:nvPr/>
        </p:nvSpPr>
        <p:spPr>
          <a:xfrm>
            <a:off x="10085693" y="986698"/>
            <a:ext cx="1108364" cy="36933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>
            <a:glow rad="25400">
              <a:schemeClr val="accent1">
                <a:alpha val="40000"/>
              </a:schemeClr>
            </a:glow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地图模式</a:t>
            </a:r>
          </a:p>
        </p:txBody>
      </p:sp>
      <p:sp>
        <p:nvSpPr>
          <p:cNvPr id="72" name="矩形 71"/>
          <p:cNvSpPr/>
          <p:nvPr/>
        </p:nvSpPr>
        <p:spPr>
          <a:xfrm>
            <a:off x="3465347" y="334713"/>
            <a:ext cx="1034463" cy="577516"/>
          </a:xfrm>
          <a:prstGeom prst="rect">
            <a:avLst/>
          </a:prstGeom>
          <a:solidFill>
            <a:schemeClr val="bg1">
              <a:lumMod val="65000"/>
              <a:lumOff val="35000"/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2" name="三角形 51"/>
          <p:cNvSpPr/>
          <p:nvPr/>
        </p:nvSpPr>
        <p:spPr>
          <a:xfrm rot="5400000" flipV="1">
            <a:off x="4311773" y="3435350"/>
            <a:ext cx="310331" cy="118052"/>
          </a:xfrm>
          <a:prstGeom prst="triangl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81859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107" y="330200"/>
            <a:ext cx="10655300" cy="62103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2850" y="1606550"/>
            <a:ext cx="495300" cy="4445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1750" y="2298700"/>
            <a:ext cx="495300" cy="4445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5550" y="2990850"/>
            <a:ext cx="495300" cy="4445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1750" y="3625850"/>
            <a:ext cx="495300" cy="4445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050" y="4273550"/>
            <a:ext cx="495300" cy="4445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1750" y="4959350"/>
            <a:ext cx="495300" cy="44450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050" y="5600700"/>
            <a:ext cx="495300" cy="44450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2550" y="6248400"/>
            <a:ext cx="495300" cy="28575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454" y="914400"/>
            <a:ext cx="495300" cy="44450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328" y="914400"/>
            <a:ext cx="1612900" cy="63500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7810" y="977900"/>
            <a:ext cx="317500" cy="317500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1016000" y="1023977"/>
            <a:ext cx="111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设备监控</a:t>
            </a:r>
            <a:endParaRPr kumimoji="1" lang="zh-CN" altLang="en-US" dirty="0"/>
          </a:p>
        </p:txBody>
      </p:sp>
      <p:sp>
        <p:nvSpPr>
          <p:cNvPr id="19" name="文本框 18"/>
          <p:cNvSpPr txBox="1"/>
          <p:nvPr/>
        </p:nvSpPr>
        <p:spPr>
          <a:xfrm>
            <a:off x="1016000" y="1724839"/>
            <a:ext cx="111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报警中心</a:t>
            </a:r>
            <a:endParaRPr kumimoji="1"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21200" y="977900"/>
            <a:ext cx="3431309" cy="215322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2001" y="1008533"/>
            <a:ext cx="771968" cy="702882"/>
          </a:xfrm>
          <a:prstGeom prst="rect">
            <a:avLst/>
          </a:prstGeom>
        </p:spPr>
      </p:pic>
      <p:sp>
        <p:nvSpPr>
          <p:cNvPr id="22" name="文本框 21"/>
          <p:cNvSpPr txBox="1"/>
          <p:nvPr/>
        </p:nvSpPr>
        <p:spPr>
          <a:xfrm>
            <a:off x="4521200" y="1048851"/>
            <a:ext cx="889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dirty="0" smtClean="0"/>
              <a:t>设备概况</a:t>
            </a:r>
            <a:endParaRPr kumimoji="1" lang="zh-CN" altLang="en-US" sz="1200" dirty="0"/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84293" y="1023977"/>
            <a:ext cx="1940214" cy="5387397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74319" y="1631057"/>
            <a:ext cx="1672545" cy="2719585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76587" y="1027013"/>
            <a:ext cx="659170" cy="285497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52141" y="1060901"/>
            <a:ext cx="578745" cy="241300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147270" y="1068992"/>
            <a:ext cx="664576" cy="226408"/>
          </a:xfrm>
          <a:prstGeom prst="rect">
            <a:avLst/>
          </a:prstGeom>
        </p:spPr>
      </p:pic>
      <p:sp>
        <p:nvSpPr>
          <p:cNvPr id="31" name="文本框 30"/>
          <p:cNvSpPr txBox="1"/>
          <p:nvPr/>
        </p:nvSpPr>
        <p:spPr>
          <a:xfrm>
            <a:off x="5413036" y="1057860"/>
            <a:ext cx="889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dirty="0" smtClean="0"/>
              <a:t>运行监控</a:t>
            </a:r>
            <a:endParaRPr kumimoji="1" lang="zh-CN" altLang="en-US" sz="1200" dirty="0"/>
          </a:p>
        </p:txBody>
      </p:sp>
      <p:pic>
        <p:nvPicPr>
          <p:cNvPr id="35" name="图片 3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923553" y="977899"/>
            <a:ext cx="3395610" cy="409349"/>
          </a:xfrm>
          <a:prstGeom prst="rect">
            <a:avLst/>
          </a:prstGeom>
        </p:spPr>
      </p:pic>
      <p:sp>
        <p:nvSpPr>
          <p:cNvPr id="32" name="文本框 31"/>
          <p:cNvSpPr txBox="1"/>
          <p:nvPr/>
        </p:nvSpPr>
        <p:spPr>
          <a:xfrm>
            <a:off x="6263357" y="1049298"/>
            <a:ext cx="889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dirty="0" smtClean="0"/>
              <a:t>数据曲线</a:t>
            </a:r>
            <a:endParaRPr kumimoji="1" lang="zh-CN" altLang="en-US" sz="1200" dirty="0"/>
          </a:p>
        </p:txBody>
      </p:sp>
      <p:sp>
        <p:nvSpPr>
          <p:cNvPr id="33" name="文本框 32"/>
          <p:cNvSpPr txBox="1"/>
          <p:nvPr/>
        </p:nvSpPr>
        <p:spPr>
          <a:xfrm>
            <a:off x="7089980" y="1035511"/>
            <a:ext cx="889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dirty="0" smtClean="0"/>
              <a:t>数据报表</a:t>
            </a:r>
            <a:endParaRPr kumimoji="1" lang="zh-CN" altLang="en-US" sz="1200" dirty="0"/>
          </a:p>
        </p:txBody>
      </p:sp>
      <p:pic>
        <p:nvPicPr>
          <p:cNvPr id="34" name="图片 3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923552" y="1002183"/>
            <a:ext cx="795129" cy="341724"/>
          </a:xfrm>
          <a:prstGeom prst="rect">
            <a:avLst/>
          </a:prstGeom>
        </p:spPr>
      </p:pic>
      <p:sp>
        <p:nvSpPr>
          <p:cNvPr id="36" name="文本框 35"/>
          <p:cNvSpPr txBox="1"/>
          <p:nvPr/>
        </p:nvSpPr>
        <p:spPr>
          <a:xfrm>
            <a:off x="7895821" y="1031261"/>
            <a:ext cx="8228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smtClean="0"/>
              <a:t>维保记录</a:t>
            </a:r>
            <a:endParaRPr kumimoji="1" lang="zh-CN" altLang="en-US" sz="1200" dirty="0"/>
          </a:p>
        </p:txBody>
      </p:sp>
      <p:pic>
        <p:nvPicPr>
          <p:cNvPr id="37" name="图片 3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784821" y="1005383"/>
            <a:ext cx="739700" cy="338524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8767666" y="1023977"/>
            <a:ext cx="8228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smtClean="0"/>
              <a:t>历史工单</a:t>
            </a:r>
            <a:endParaRPr kumimoji="1" lang="zh-CN" altLang="en-US" sz="1200" dirty="0"/>
          </a:p>
        </p:txBody>
      </p:sp>
      <p:sp>
        <p:nvSpPr>
          <p:cNvPr id="39" name="矩形 38"/>
          <p:cNvSpPr/>
          <p:nvPr/>
        </p:nvSpPr>
        <p:spPr>
          <a:xfrm>
            <a:off x="2614650" y="1047221"/>
            <a:ext cx="1753078" cy="296686"/>
          </a:xfrm>
          <a:prstGeom prst="rect">
            <a:avLst/>
          </a:prstGeom>
          <a:noFill/>
          <a:ln>
            <a:solidFill>
              <a:schemeClr val="bg2">
                <a:lumMod val="60000"/>
                <a:lumOff val="40000"/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1" name="文本框 40"/>
          <p:cNvSpPr txBox="1"/>
          <p:nvPr/>
        </p:nvSpPr>
        <p:spPr>
          <a:xfrm>
            <a:off x="3822578" y="1055819"/>
            <a:ext cx="535172" cy="276999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1200" smtClean="0"/>
              <a:t>搜索</a:t>
            </a:r>
            <a:endParaRPr kumimoji="1" lang="zh-CN" altLang="en-US" sz="1200" dirty="0"/>
          </a:p>
        </p:txBody>
      </p:sp>
      <p:pic>
        <p:nvPicPr>
          <p:cNvPr id="43" name="图片 4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548416" y="1339384"/>
            <a:ext cx="820056" cy="45719"/>
          </a:xfrm>
          <a:prstGeom prst="rect">
            <a:avLst/>
          </a:prstGeom>
        </p:spPr>
      </p:pic>
      <p:grpSp>
        <p:nvGrpSpPr>
          <p:cNvPr id="44" name="组 43"/>
          <p:cNvGrpSpPr/>
          <p:nvPr/>
        </p:nvGrpSpPr>
        <p:grpSpPr>
          <a:xfrm>
            <a:off x="4557018" y="1317759"/>
            <a:ext cx="6762145" cy="5093614"/>
            <a:chOff x="4557018" y="1317759"/>
            <a:chExt cx="6762145" cy="5093614"/>
          </a:xfrm>
        </p:grpSpPr>
        <p:pic>
          <p:nvPicPr>
            <p:cNvPr id="20" name="图片 19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4557018" y="1395122"/>
              <a:ext cx="6762145" cy="5016251"/>
            </a:xfrm>
            <a:prstGeom prst="rect">
              <a:avLst/>
            </a:prstGeom>
          </p:spPr>
        </p:pic>
        <p:pic>
          <p:nvPicPr>
            <p:cNvPr id="42" name="图片 41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7083146" y="1317759"/>
              <a:ext cx="812675" cy="176669"/>
            </a:xfrm>
            <a:prstGeom prst="rect">
              <a:avLst/>
            </a:prstGeom>
          </p:spPr>
        </p:pic>
      </p:grpSp>
      <p:sp>
        <p:nvSpPr>
          <p:cNvPr id="24" name="圆角矩形 23"/>
          <p:cNvSpPr/>
          <p:nvPr/>
        </p:nvSpPr>
        <p:spPr>
          <a:xfrm>
            <a:off x="4614533" y="1465902"/>
            <a:ext cx="6608637" cy="4865070"/>
          </a:xfrm>
          <a:prstGeom prst="roundRect">
            <a:avLst>
              <a:gd name="adj" fmla="val 2100"/>
            </a:avLst>
          </a:prstGeom>
          <a:solidFill>
            <a:schemeClr val="tx1"/>
          </a:solidFill>
          <a:ln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7" name="文本框 56"/>
          <p:cNvSpPr txBox="1"/>
          <p:nvPr/>
        </p:nvSpPr>
        <p:spPr>
          <a:xfrm>
            <a:off x="6467352" y="1558719"/>
            <a:ext cx="24571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b="1" dirty="0" smtClean="0">
                <a:solidFill>
                  <a:schemeClr val="bg1"/>
                </a:solidFill>
              </a:rPr>
              <a:t>最近</a:t>
            </a:r>
            <a:r>
              <a:rPr kumimoji="1" lang="en-US" altLang="zh-CN" sz="1400" b="1" dirty="0" smtClean="0">
                <a:solidFill>
                  <a:schemeClr val="bg1"/>
                </a:solidFill>
              </a:rPr>
              <a:t>24</a:t>
            </a:r>
            <a:r>
              <a:rPr kumimoji="1" lang="zh-CN" altLang="en-US" sz="1400" b="1" dirty="0" smtClean="0">
                <a:solidFill>
                  <a:schemeClr val="bg1"/>
                </a:solidFill>
              </a:rPr>
              <a:t>小时 电压数据报表</a:t>
            </a:r>
            <a:endParaRPr kumimoji="1" lang="zh-CN" altLang="en-US" sz="1400" b="1" dirty="0">
              <a:solidFill>
                <a:schemeClr val="bg1"/>
              </a:solidFill>
            </a:endParaRPr>
          </a:p>
        </p:txBody>
      </p:sp>
      <p:grpSp>
        <p:nvGrpSpPr>
          <p:cNvPr id="40" name="组 39"/>
          <p:cNvGrpSpPr/>
          <p:nvPr/>
        </p:nvGrpSpPr>
        <p:grpSpPr>
          <a:xfrm>
            <a:off x="4998090" y="5894436"/>
            <a:ext cx="5724720" cy="335823"/>
            <a:chOff x="5060950" y="4848747"/>
            <a:chExt cx="5995926" cy="335823"/>
          </a:xfrm>
        </p:grpSpPr>
        <p:sp>
          <p:nvSpPr>
            <p:cNvPr id="62" name="矩形 61"/>
            <p:cNvSpPr/>
            <p:nvPr/>
          </p:nvSpPr>
          <p:spPr>
            <a:xfrm>
              <a:off x="6104164" y="4883967"/>
              <a:ext cx="1673806" cy="30060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5" name="矩形 64"/>
            <p:cNvSpPr/>
            <p:nvPr/>
          </p:nvSpPr>
          <p:spPr>
            <a:xfrm>
              <a:off x="9383070" y="4874021"/>
              <a:ext cx="1673806" cy="30060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25" name="组 24"/>
            <p:cNvGrpSpPr/>
            <p:nvPr/>
          </p:nvGrpSpPr>
          <p:grpSpPr>
            <a:xfrm>
              <a:off x="5060950" y="4848747"/>
              <a:ext cx="5818797" cy="316174"/>
              <a:chOff x="5030139" y="5430094"/>
              <a:chExt cx="5818797" cy="316174"/>
            </a:xfrm>
          </p:grpSpPr>
          <p:sp>
            <p:nvSpPr>
              <p:cNvPr id="60" name="文本框 59"/>
              <p:cNvSpPr txBox="1"/>
              <p:nvPr/>
            </p:nvSpPr>
            <p:spPr>
              <a:xfrm>
                <a:off x="8230462" y="5430094"/>
                <a:ext cx="111091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sz="1200" b="1" dirty="0" smtClean="0">
                    <a:solidFill>
                      <a:schemeClr val="bg1"/>
                    </a:solidFill>
                  </a:rPr>
                  <a:t>选择参数</a:t>
                </a:r>
                <a:endParaRPr kumimoji="1" lang="zh-CN" altLang="en-US" sz="12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1" name="文本框 60"/>
              <p:cNvSpPr txBox="1"/>
              <p:nvPr/>
            </p:nvSpPr>
            <p:spPr>
              <a:xfrm>
                <a:off x="5030139" y="5436793"/>
                <a:ext cx="111091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sz="1200" b="1" dirty="0" smtClean="0">
                    <a:solidFill>
                      <a:schemeClr val="bg1"/>
                    </a:solidFill>
                  </a:rPr>
                  <a:t>选择时间</a:t>
                </a:r>
                <a:endParaRPr kumimoji="1" lang="zh-CN" altLang="en-US" sz="12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3" name="三角形 62"/>
              <p:cNvSpPr/>
              <p:nvPr/>
            </p:nvSpPr>
            <p:spPr>
              <a:xfrm flipV="1">
                <a:off x="7554536" y="5533163"/>
                <a:ext cx="94077" cy="113226"/>
              </a:xfrm>
              <a:prstGeom prst="triangl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64" name="文本框 63"/>
              <p:cNvSpPr txBox="1"/>
              <p:nvPr/>
            </p:nvSpPr>
            <p:spPr>
              <a:xfrm>
                <a:off x="6364976" y="5455368"/>
                <a:ext cx="111091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sz="1200" dirty="0" smtClean="0">
                    <a:solidFill>
                      <a:schemeClr val="bg1"/>
                    </a:solidFill>
                  </a:rPr>
                  <a:t>最近</a:t>
                </a:r>
                <a:r>
                  <a:rPr kumimoji="1" lang="en-US" altLang="zh-CN" sz="1200" dirty="0" smtClean="0">
                    <a:solidFill>
                      <a:schemeClr val="bg1"/>
                    </a:solidFill>
                  </a:rPr>
                  <a:t>24</a:t>
                </a:r>
                <a:r>
                  <a:rPr kumimoji="1" lang="zh-CN" altLang="en-US" sz="1200" dirty="0" smtClean="0">
                    <a:solidFill>
                      <a:schemeClr val="bg1"/>
                    </a:solidFill>
                  </a:rPr>
                  <a:t>小时</a:t>
                </a:r>
                <a:endParaRPr kumimoji="1" lang="zh-CN" altLang="en-US" sz="12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6" name="三角形 65"/>
              <p:cNvSpPr/>
              <p:nvPr/>
            </p:nvSpPr>
            <p:spPr>
              <a:xfrm flipV="1">
                <a:off x="10754859" y="5547064"/>
                <a:ext cx="94077" cy="113226"/>
              </a:xfrm>
              <a:prstGeom prst="triangl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67" name="文本框 66"/>
              <p:cNvSpPr txBox="1"/>
              <p:nvPr/>
            </p:nvSpPr>
            <p:spPr>
              <a:xfrm>
                <a:off x="9565299" y="5469269"/>
                <a:ext cx="111091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sz="1200" dirty="0" smtClean="0">
                    <a:solidFill>
                      <a:schemeClr val="bg1"/>
                    </a:solidFill>
                  </a:rPr>
                  <a:t> 电机功率</a:t>
                </a:r>
                <a:endParaRPr kumimoji="1" lang="zh-CN" altLang="en-US" sz="1200" dirty="0">
                  <a:solidFill>
                    <a:schemeClr val="bg1"/>
                  </a:solidFill>
                </a:endParaRPr>
              </a:p>
            </p:txBody>
          </p:sp>
        </p:grpSp>
      </p:grpSp>
      <p:pic>
        <p:nvPicPr>
          <p:cNvPr id="45" name="图片 44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087067" y="1926759"/>
            <a:ext cx="5831304" cy="3663143"/>
          </a:xfrm>
          <a:prstGeom prst="rect">
            <a:avLst/>
          </a:prstGeom>
          <a:ln>
            <a:solidFill>
              <a:schemeClr val="accent3">
                <a:lumMod val="75000"/>
                <a:alpha val="70000"/>
              </a:schemeClr>
            </a:solidFill>
          </a:ln>
        </p:spPr>
      </p:pic>
      <p:sp>
        <p:nvSpPr>
          <p:cNvPr id="59" name="文本框 58"/>
          <p:cNvSpPr txBox="1"/>
          <p:nvPr/>
        </p:nvSpPr>
        <p:spPr>
          <a:xfrm>
            <a:off x="10085693" y="986698"/>
            <a:ext cx="1108364" cy="36933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>
            <a:glow rad="25400">
              <a:schemeClr val="accent1">
                <a:alpha val="40000"/>
              </a:schemeClr>
            </a:glow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地图模式</a:t>
            </a:r>
          </a:p>
        </p:txBody>
      </p:sp>
      <p:sp>
        <p:nvSpPr>
          <p:cNvPr id="68" name="矩形 67"/>
          <p:cNvSpPr/>
          <p:nvPr/>
        </p:nvSpPr>
        <p:spPr>
          <a:xfrm>
            <a:off x="3465347" y="334713"/>
            <a:ext cx="1034463" cy="577516"/>
          </a:xfrm>
          <a:prstGeom prst="rect">
            <a:avLst/>
          </a:prstGeom>
          <a:solidFill>
            <a:schemeClr val="bg1">
              <a:lumMod val="65000"/>
              <a:lumOff val="35000"/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3" name="三角形 52"/>
          <p:cNvSpPr/>
          <p:nvPr/>
        </p:nvSpPr>
        <p:spPr>
          <a:xfrm rot="5400000" flipV="1">
            <a:off x="4311773" y="3435350"/>
            <a:ext cx="310331" cy="118052"/>
          </a:xfrm>
          <a:prstGeom prst="triangl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57673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636" y="330912"/>
            <a:ext cx="10655300" cy="62103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2850" y="1606550"/>
            <a:ext cx="495300" cy="4445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1750" y="2298700"/>
            <a:ext cx="495300" cy="4445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5550" y="2990850"/>
            <a:ext cx="495300" cy="4445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1750" y="3625850"/>
            <a:ext cx="495300" cy="4445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050" y="4273550"/>
            <a:ext cx="495300" cy="4445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1750" y="4959350"/>
            <a:ext cx="495300" cy="44450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050" y="5600700"/>
            <a:ext cx="495300" cy="44450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2550" y="6248400"/>
            <a:ext cx="495300" cy="28575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550" y="902802"/>
            <a:ext cx="1612900" cy="63500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6338" y="977900"/>
            <a:ext cx="317500" cy="317500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1016000" y="1023977"/>
            <a:ext cx="111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设备监控</a:t>
            </a:r>
            <a:endParaRPr kumimoji="1" lang="zh-CN" altLang="en-US" dirty="0"/>
          </a:p>
        </p:txBody>
      </p:sp>
      <p:sp>
        <p:nvSpPr>
          <p:cNvPr id="19" name="文本框 18"/>
          <p:cNvSpPr txBox="1"/>
          <p:nvPr/>
        </p:nvSpPr>
        <p:spPr>
          <a:xfrm>
            <a:off x="1016000" y="1724839"/>
            <a:ext cx="111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报警中心</a:t>
            </a:r>
            <a:endParaRPr kumimoji="1"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21200" y="977900"/>
            <a:ext cx="3431309" cy="215322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2001" y="1008533"/>
            <a:ext cx="771968" cy="702882"/>
          </a:xfrm>
          <a:prstGeom prst="rect">
            <a:avLst/>
          </a:prstGeom>
        </p:spPr>
      </p:pic>
      <p:sp>
        <p:nvSpPr>
          <p:cNvPr id="22" name="文本框 21"/>
          <p:cNvSpPr txBox="1"/>
          <p:nvPr/>
        </p:nvSpPr>
        <p:spPr>
          <a:xfrm>
            <a:off x="4521200" y="1048851"/>
            <a:ext cx="889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dirty="0" smtClean="0"/>
              <a:t>设备概况</a:t>
            </a:r>
            <a:endParaRPr kumimoji="1" lang="zh-CN" altLang="en-US" sz="1200" dirty="0"/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73692" y="1055819"/>
            <a:ext cx="1940214" cy="5387397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74319" y="1631057"/>
            <a:ext cx="1672545" cy="2719585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76587" y="1027013"/>
            <a:ext cx="659170" cy="285497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52141" y="1060901"/>
            <a:ext cx="578745" cy="241300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147270" y="1068992"/>
            <a:ext cx="664576" cy="226408"/>
          </a:xfrm>
          <a:prstGeom prst="rect">
            <a:avLst/>
          </a:prstGeom>
        </p:spPr>
      </p:pic>
      <p:sp>
        <p:nvSpPr>
          <p:cNvPr id="31" name="文本框 30"/>
          <p:cNvSpPr txBox="1"/>
          <p:nvPr/>
        </p:nvSpPr>
        <p:spPr>
          <a:xfrm>
            <a:off x="5413036" y="1057860"/>
            <a:ext cx="889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dirty="0" smtClean="0"/>
              <a:t>运行监控</a:t>
            </a:r>
            <a:endParaRPr kumimoji="1" lang="zh-CN" altLang="en-US" sz="1200" dirty="0"/>
          </a:p>
        </p:txBody>
      </p:sp>
      <p:pic>
        <p:nvPicPr>
          <p:cNvPr id="35" name="图片 3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923553" y="977899"/>
            <a:ext cx="3395610" cy="409349"/>
          </a:xfrm>
          <a:prstGeom prst="rect">
            <a:avLst/>
          </a:prstGeom>
        </p:spPr>
      </p:pic>
      <p:sp>
        <p:nvSpPr>
          <p:cNvPr id="32" name="文本框 31"/>
          <p:cNvSpPr txBox="1"/>
          <p:nvPr/>
        </p:nvSpPr>
        <p:spPr>
          <a:xfrm>
            <a:off x="6263357" y="1049298"/>
            <a:ext cx="889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dirty="0" smtClean="0"/>
              <a:t>数据曲线</a:t>
            </a:r>
            <a:endParaRPr kumimoji="1" lang="zh-CN" altLang="en-US" sz="1200" dirty="0"/>
          </a:p>
        </p:txBody>
      </p:sp>
      <p:sp>
        <p:nvSpPr>
          <p:cNvPr id="33" name="文本框 32"/>
          <p:cNvSpPr txBox="1"/>
          <p:nvPr/>
        </p:nvSpPr>
        <p:spPr>
          <a:xfrm>
            <a:off x="7089980" y="1035511"/>
            <a:ext cx="889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dirty="0" smtClean="0"/>
              <a:t>数据报表</a:t>
            </a:r>
            <a:endParaRPr kumimoji="1" lang="zh-CN" altLang="en-US" sz="1200" dirty="0"/>
          </a:p>
        </p:txBody>
      </p:sp>
      <p:pic>
        <p:nvPicPr>
          <p:cNvPr id="34" name="图片 3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923552" y="1002183"/>
            <a:ext cx="795129" cy="341724"/>
          </a:xfrm>
          <a:prstGeom prst="rect">
            <a:avLst/>
          </a:prstGeom>
        </p:spPr>
      </p:pic>
      <p:sp>
        <p:nvSpPr>
          <p:cNvPr id="36" name="文本框 35"/>
          <p:cNvSpPr txBox="1"/>
          <p:nvPr/>
        </p:nvSpPr>
        <p:spPr>
          <a:xfrm>
            <a:off x="7895821" y="1031261"/>
            <a:ext cx="8228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smtClean="0"/>
              <a:t>维保记录</a:t>
            </a:r>
            <a:endParaRPr kumimoji="1" lang="zh-CN" altLang="en-US" sz="1200" dirty="0"/>
          </a:p>
        </p:txBody>
      </p:sp>
      <p:pic>
        <p:nvPicPr>
          <p:cNvPr id="37" name="图片 3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784821" y="1005383"/>
            <a:ext cx="739700" cy="338524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8767666" y="1023977"/>
            <a:ext cx="8228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dirty="0" smtClean="0"/>
              <a:t>历史工单</a:t>
            </a:r>
            <a:endParaRPr kumimoji="1" lang="zh-CN" altLang="en-US" sz="1200" dirty="0"/>
          </a:p>
        </p:txBody>
      </p:sp>
      <p:sp>
        <p:nvSpPr>
          <p:cNvPr id="39" name="矩形 38"/>
          <p:cNvSpPr/>
          <p:nvPr/>
        </p:nvSpPr>
        <p:spPr>
          <a:xfrm>
            <a:off x="2614650" y="1047221"/>
            <a:ext cx="1753078" cy="296686"/>
          </a:xfrm>
          <a:prstGeom prst="rect">
            <a:avLst/>
          </a:prstGeom>
          <a:noFill/>
          <a:ln>
            <a:solidFill>
              <a:schemeClr val="bg2">
                <a:lumMod val="60000"/>
                <a:lumOff val="40000"/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1" name="文本框 40"/>
          <p:cNvSpPr txBox="1"/>
          <p:nvPr/>
        </p:nvSpPr>
        <p:spPr>
          <a:xfrm>
            <a:off x="3822578" y="1055819"/>
            <a:ext cx="535172" cy="276999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1200" smtClean="0"/>
              <a:t>搜索</a:t>
            </a:r>
            <a:endParaRPr kumimoji="1" lang="zh-CN" altLang="en-US" sz="1200" dirty="0"/>
          </a:p>
        </p:txBody>
      </p:sp>
      <p:pic>
        <p:nvPicPr>
          <p:cNvPr id="43" name="图片 4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548416" y="1339384"/>
            <a:ext cx="820056" cy="45719"/>
          </a:xfrm>
          <a:prstGeom prst="rect">
            <a:avLst/>
          </a:prstGeom>
        </p:spPr>
      </p:pic>
      <p:grpSp>
        <p:nvGrpSpPr>
          <p:cNvPr id="26" name="组 25"/>
          <p:cNvGrpSpPr/>
          <p:nvPr/>
        </p:nvGrpSpPr>
        <p:grpSpPr>
          <a:xfrm>
            <a:off x="4533725" y="1339384"/>
            <a:ext cx="6797963" cy="5071990"/>
            <a:chOff x="4572001" y="1339384"/>
            <a:chExt cx="6747162" cy="5071990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4572001" y="1383461"/>
              <a:ext cx="6747162" cy="5027913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7923552" y="1339384"/>
              <a:ext cx="795128" cy="380865"/>
            </a:xfrm>
            <a:prstGeom prst="rect">
              <a:avLst/>
            </a:prstGeom>
          </p:spPr>
        </p:pic>
      </p:grpSp>
      <p:sp>
        <p:nvSpPr>
          <p:cNvPr id="54" name="圆角矩形 53"/>
          <p:cNvSpPr/>
          <p:nvPr/>
        </p:nvSpPr>
        <p:spPr>
          <a:xfrm>
            <a:off x="4614533" y="1465902"/>
            <a:ext cx="6608637" cy="4865070"/>
          </a:xfrm>
          <a:prstGeom prst="roundRect">
            <a:avLst>
              <a:gd name="adj" fmla="val 2100"/>
            </a:avLst>
          </a:prstGeom>
          <a:solidFill>
            <a:schemeClr val="tx1"/>
          </a:solidFill>
          <a:ln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aphicFrame>
        <p:nvGraphicFramePr>
          <p:cNvPr id="55" name="表格 5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7474766"/>
              </p:ext>
            </p:extLst>
          </p:nvPr>
        </p:nvGraphicFramePr>
        <p:xfrm>
          <a:off x="5065811" y="2528210"/>
          <a:ext cx="5795167" cy="2957232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591795"/>
                <a:gridCol w="870857"/>
                <a:gridCol w="762000"/>
                <a:gridCol w="827314"/>
                <a:gridCol w="925286"/>
                <a:gridCol w="858392"/>
                <a:gridCol w="959523"/>
              </a:tblGrid>
              <a:tr h="409039">
                <a:tc>
                  <a:txBody>
                    <a:bodyPr/>
                    <a:lstStyle/>
                    <a:p>
                      <a:r>
                        <a:rPr lang="zh-CN" altLang="en-US" sz="1050" dirty="0" smtClean="0">
                          <a:solidFill>
                            <a:schemeClr val="bg1"/>
                          </a:solidFill>
                        </a:rPr>
                        <a:t>序号</a:t>
                      </a:r>
                      <a:endParaRPr lang="zh-CN" altLang="en-US" sz="105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000" dirty="0" smtClean="0">
                          <a:solidFill>
                            <a:schemeClr val="bg1"/>
                          </a:solidFill>
                        </a:rPr>
                        <a:t>维保日期</a:t>
                      </a:r>
                      <a:endParaRPr lang="zh-CN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000" dirty="0" smtClean="0">
                          <a:solidFill>
                            <a:schemeClr val="bg1"/>
                          </a:solidFill>
                        </a:rPr>
                        <a:t>配件编号</a:t>
                      </a:r>
                      <a:endParaRPr lang="zh-CN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000" dirty="0" smtClean="0">
                          <a:solidFill>
                            <a:schemeClr val="bg1"/>
                          </a:solidFill>
                        </a:rPr>
                        <a:t>配件名称</a:t>
                      </a:r>
                    </a:p>
                    <a:p>
                      <a:endParaRPr lang="zh-CN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000" dirty="0" smtClean="0">
                          <a:solidFill>
                            <a:schemeClr val="bg1"/>
                          </a:solidFill>
                        </a:rPr>
                        <a:t>维保原因</a:t>
                      </a:r>
                    </a:p>
                    <a:p>
                      <a:endParaRPr lang="zh-CN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000" dirty="0" smtClean="0">
                          <a:solidFill>
                            <a:schemeClr val="bg1"/>
                          </a:solidFill>
                        </a:rPr>
                        <a:t>维保内容</a:t>
                      </a:r>
                      <a:endParaRPr lang="zh-CN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000" dirty="0" smtClean="0">
                          <a:solidFill>
                            <a:schemeClr val="bg1"/>
                          </a:solidFill>
                        </a:rPr>
                        <a:t>操作人</a:t>
                      </a:r>
                      <a:endParaRPr lang="zh-CN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  <a:tr h="267671">
                <a:tc>
                  <a:txBody>
                    <a:bodyPr/>
                    <a:lstStyle/>
                    <a:p>
                      <a:r>
                        <a:rPr lang="en-US" altLang="zh-CN" sz="1000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zh-CN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  <a:tr h="266794">
                <a:tc>
                  <a:txBody>
                    <a:bodyPr/>
                    <a:lstStyle/>
                    <a:p>
                      <a:r>
                        <a:rPr lang="en-US" altLang="zh-CN" sz="1000" dirty="0" smtClean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zh-CN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  <a:tr h="251716">
                <a:tc>
                  <a:txBody>
                    <a:bodyPr/>
                    <a:lstStyle/>
                    <a:p>
                      <a:r>
                        <a:rPr lang="en-US" altLang="zh-CN" sz="1000" dirty="0" smtClean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zh-CN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altLang="zh-CN" sz="1000" dirty="0" smtClean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altLang="zh-CN" sz="1000" dirty="0" smtClean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  <a:tr h="251716">
                <a:tc>
                  <a:txBody>
                    <a:bodyPr/>
                    <a:lstStyle/>
                    <a:p>
                      <a:r>
                        <a:rPr lang="en-US" altLang="zh-CN" sz="1000" dirty="0" smtClean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zh-CN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altLang="zh-CN" sz="1000" dirty="0" smtClean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altLang="zh-CN" sz="1000" dirty="0" smtClean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  <a:tr h="251716">
                <a:tc>
                  <a:txBody>
                    <a:bodyPr/>
                    <a:lstStyle/>
                    <a:p>
                      <a:r>
                        <a:rPr lang="en-US" altLang="zh-CN" sz="1000" dirty="0" smtClean="0">
                          <a:solidFill>
                            <a:schemeClr val="bg1"/>
                          </a:solidFill>
                        </a:rPr>
                        <a:t>5</a:t>
                      </a:r>
                      <a:endParaRPr lang="zh-CN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altLang="zh-CN" sz="1000" dirty="0" smtClean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altLang="zh-CN" sz="1000" dirty="0" smtClean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  <a:tr h="251716">
                <a:tc>
                  <a:txBody>
                    <a:bodyPr/>
                    <a:lstStyle/>
                    <a:p>
                      <a:r>
                        <a:rPr lang="en-US" altLang="zh-CN" sz="1000" dirty="0" smtClean="0">
                          <a:solidFill>
                            <a:schemeClr val="bg1"/>
                          </a:solidFill>
                        </a:rPr>
                        <a:t>6</a:t>
                      </a:r>
                      <a:endParaRPr lang="zh-CN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altLang="zh-CN" sz="1000" dirty="0" smtClean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altLang="zh-CN" sz="1000" dirty="0" smtClean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  <a:tr h="251716">
                <a:tc>
                  <a:txBody>
                    <a:bodyPr/>
                    <a:lstStyle/>
                    <a:p>
                      <a:r>
                        <a:rPr lang="en-US" altLang="zh-CN" sz="1000" dirty="0" smtClean="0">
                          <a:solidFill>
                            <a:schemeClr val="bg1"/>
                          </a:solidFill>
                        </a:rPr>
                        <a:t>7</a:t>
                      </a:r>
                      <a:endParaRPr lang="zh-CN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altLang="zh-CN" sz="1000" dirty="0" smtClean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altLang="zh-CN" sz="1000" dirty="0" smtClean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  <a:tr h="251716">
                <a:tc>
                  <a:txBody>
                    <a:bodyPr/>
                    <a:lstStyle/>
                    <a:p>
                      <a:r>
                        <a:rPr lang="en-US" altLang="zh-CN" sz="1000" dirty="0" smtClean="0">
                          <a:solidFill>
                            <a:schemeClr val="bg1"/>
                          </a:solidFill>
                        </a:rPr>
                        <a:t>8</a:t>
                      </a:r>
                      <a:endParaRPr lang="zh-CN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altLang="zh-CN" sz="1000" dirty="0" smtClean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altLang="zh-CN" sz="1000" dirty="0" smtClean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  <a:tr h="251716">
                <a:tc>
                  <a:txBody>
                    <a:bodyPr/>
                    <a:lstStyle/>
                    <a:p>
                      <a:r>
                        <a:rPr lang="en-US" altLang="zh-CN" sz="1000" dirty="0" smtClean="0">
                          <a:solidFill>
                            <a:schemeClr val="bg1"/>
                          </a:solidFill>
                        </a:rPr>
                        <a:t>9</a:t>
                      </a:r>
                      <a:endParaRPr lang="zh-CN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altLang="zh-CN" sz="1000" dirty="0" smtClean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altLang="zh-CN" sz="1000" dirty="0" smtClean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  <a:tr h="251716">
                <a:tc>
                  <a:txBody>
                    <a:bodyPr/>
                    <a:lstStyle/>
                    <a:p>
                      <a:r>
                        <a:rPr lang="en-US" altLang="zh-CN" sz="1000" dirty="0" smtClean="0">
                          <a:solidFill>
                            <a:schemeClr val="bg1"/>
                          </a:solidFill>
                        </a:rPr>
                        <a:t>10</a:t>
                      </a:r>
                      <a:endParaRPr lang="zh-CN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altLang="zh-CN" sz="1000" dirty="0" smtClean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altLang="zh-CN" sz="1000" dirty="0" smtClean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27" name="图片 26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115380" y="5822950"/>
            <a:ext cx="1727200" cy="266700"/>
          </a:xfrm>
          <a:prstGeom prst="rect">
            <a:avLst/>
          </a:prstGeom>
        </p:spPr>
      </p:pic>
      <p:sp>
        <p:nvSpPr>
          <p:cNvPr id="58" name="文本框 57"/>
          <p:cNvSpPr txBox="1"/>
          <p:nvPr/>
        </p:nvSpPr>
        <p:spPr>
          <a:xfrm>
            <a:off x="10085693" y="986698"/>
            <a:ext cx="1108364" cy="36933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>
            <a:glow rad="25400">
              <a:schemeClr val="accent1">
                <a:alpha val="40000"/>
              </a:schemeClr>
            </a:glow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地图模式</a:t>
            </a:r>
          </a:p>
        </p:txBody>
      </p:sp>
      <p:sp>
        <p:nvSpPr>
          <p:cNvPr id="59" name="矩形 58"/>
          <p:cNvSpPr/>
          <p:nvPr/>
        </p:nvSpPr>
        <p:spPr>
          <a:xfrm>
            <a:off x="3465347" y="334713"/>
            <a:ext cx="1034463" cy="577516"/>
          </a:xfrm>
          <a:prstGeom prst="rect">
            <a:avLst/>
          </a:prstGeom>
          <a:solidFill>
            <a:schemeClr val="bg1">
              <a:lumMod val="65000"/>
              <a:lumOff val="35000"/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2" name="三角形 41"/>
          <p:cNvSpPr/>
          <p:nvPr/>
        </p:nvSpPr>
        <p:spPr>
          <a:xfrm rot="5400000" flipV="1">
            <a:off x="4311773" y="3435350"/>
            <a:ext cx="310331" cy="118052"/>
          </a:xfrm>
          <a:prstGeom prst="triangl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4" name="矩形 43"/>
          <p:cNvSpPr/>
          <p:nvPr/>
        </p:nvSpPr>
        <p:spPr>
          <a:xfrm>
            <a:off x="9077661" y="1945828"/>
            <a:ext cx="1753078" cy="296686"/>
          </a:xfrm>
          <a:prstGeom prst="rect">
            <a:avLst/>
          </a:prstGeom>
          <a:noFill/>
          <a:ln>
            <a:solidFill>
              <a:schemeClr val="bg2">
                <a:lumMod val="60000"/>
                <a:lumOff val="40000"/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5" name="文本框 44"/>
          <p:cNvSpPr txBox="1"/>
          <p:nvPr/>
        </p:nvSpPr>
        <p:spPr>
          <a:xfrm>
            <a:off x="10285589" y="1954426"/>
            <a:ext cx="535172" cy="276999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1200" smtClean="0"/>
              <a:t>搜索</a:t>
            </a:r>
            <a:endParaRPr kumimoji="1"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534803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636" y="330912"/>
            <a:ext cx="10655300" cy="62103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2850" y="1606550"/>
            <a:ext cx="495300" cy="4445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1750" y="2298700"/>
            <a:ext cx="495300" cy="4445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5550" y="2990850"/>
            <a:ext cx="495300" cy="4445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1750" y="3625850"/>
            <a:ext cx="495300" cy="4445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050" y="4273550"/>
            <a:ext cx="495300" cy="4445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1750" y="4959350"/>
            <a:ext cx="495300" cy="44450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050" y="5600700"/>
            <a:ext cx="495300" cy="44450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2550" y="6248400"/>
            <a:ext cx="495300" cy="28575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605" y="900353"/>
            <a:ext cx="1612900" cy="63500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0970" y="977900"/>
            <a:ext cx="317500" cy="317500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1041400" y="1023067"/>
            <a:ext cx="111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设备监控</a:t>
            </a:r>
            <a:endParaRPr kumimoji="1" lang="zh-CN" altLang="en-US" dirty="0"/>
          </a:p>
        </p:txBody>
      </p:sp>
      <p:sp>
        <p:nvSpPr>
          <p:cNvPr id="19" name="文本框 18"/>
          <p:cNvSpPr txBox="1"/>
          <p:nvPr/>
        </p:nvSpPr>
        <p:spPr>
          <a:xfrm>
            <a:off x="1016000" y="1724839"/>
            <a:ext cx="111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报警中心</a:t>
            </a:r>
            <a:endParaRPr kumimoji="1"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21200" y="977900"/>
            <a:ext cx="3431309" cy="215322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2001" y="1008533"/>
            <a:ext cx="771968" cy="702882"/>
          </a:xfrm>
          <a:prstGeom prst="rect">
            <a:avLst/>
          </a:prstGeom>
        </p:spPr>
      </p:pic>
      <p:sp>
        <p:nvSpPr>
          <p:cNvPr id="22" name="文本框 21"/>
          <p:cNvSpPr txBox="1"/>
          <p:nvPr/>
        </p:nvSpPr>
        <p:spPr>
          <a:xfrm>
            <a:off x="4521200" y="1048851"/>
            <a:ext cx="889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dirty="0" smtClean="0"/>
              <a:t>设备概况</a:t>
            </a:r>
            <a:endParaRPr kumimoji="1" lang="zh-CN" altLang="en-US" sz="1200" dirty="0"/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73692" y="1055819"/>
            <a:ext cx="1940214" cy="5387397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74319" y="1631057"/>
            <a:ext cx="1672545" cy="2719585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76587" y="1027013"/>
            <a:ext cx="659170" cy="285497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52141" y="1060901"/>
            <a:ext cx="578745" cy="241300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147270" y="1068992"/>
            <a:ext cx="664576" cy="226408"/>
          </a:xfrm>
          <a:prstGeom prst="rect">
            <a:avLst/>
          </a:prstGeom>
        </p:spPr>
      </p:pic>
      <p:sp>
        <p:nvSpPr>
          <p:cNvPr id="31" name="文本框 30"/>
          <p:cNvSpPr txBox="1"/>
          <p:nvPr/>
        </p:nvSpPr>
        <p:spPr>
          <a:xfrm>
            <a:off x="5413036" y="1057860"/>
            <a:ext cx="889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dirty="0" smtClean="0"/>
              <a:t>运行监控</a:t>
            </a:r>
            <a:endParaRPr kumimoji="1" lang="zh-CN" altLang="en-US" sz="1200" dirty="0"/>
          </a:p>
        </p:txBody>
      </p:sp>
      <p:pic>
        <p:nvPicPr>
          <p:cNvPr id="35" name="图片 3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923553" y="977899"/>
            <a:ext cx="3395610" cy="409349"/>
          </a:xfrm>
          <a:prstGeom prst="rect">
            <a:avLst/>
          </a:prstGeom>
        </p:spPr>
      </p:pic>
      <p:sp>
        <p:nvSpPr>
          <p:cNvPr id="32" name="文本框 31"/>
          <p:cNvSpPr txBox="1"/>
          <p:nvPr/>
        </p:nvSpPr>
        <p:spPr>
          <a:xfrm>
            <a:off x="6263357" y="1049298"/>
            <a:ext cx="889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dirty="0" smtClean="0"/>
              <a:t>数据曲线</a:t>
            </a:r>
            <a:endParaRPr kumimoji="1" lang="zh-CN" altLang="en-US" sz="1200" dirty="0"/>
          </a:p>
        </p:txBody>
      </p:sp>
      <p:sp>
        <p:nvSpPr>
          <p:cNvPr id="33" name="文本框 32"/>
          <p:cNvSpPr txBox="1"/>
          <p:nvPr/>
        </p:nvSpPr>
        <p:spPr>
          <a:xfrm>
            <a:off x="7089980" y="1035511"/>
            <a:ext cx="889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dirty="0" smtClean="0"/>
              <a:t>数据报表</a:t>
            </a:r>
            <a:endParaRPr kumimoji="1" lang="zh-CN" altLang="en-US" sz="1200" dirty="0"/>
          </a:p>
        </p:txBody>
      </p:sp>
      <p:pic>
        <p:nvPicPr>
          <p:cNvPr id="34" name="图片 3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923552" y="1002183"/>
            <a:ext cx="795129" cy="341724"/>
          </a:xfrm>
          <a:prstGeom prst="rect">
            <a:avLst/>
          </a:prstGeom>
        </p:spPr>
      </p:pic>
      <p:sp>
        <p:nvSpPr>
          <p:cNvPr id="36" name="文本框 35"/>
          <p:cNvSpPr txBox="1"/>
          <p:nvPr/>
        </p:nvSpPr>
        <p:spPr>
          <a:xfrm>
            <a:off x="7895821" y="1031261"/>
            <a:ext cx="8228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smtClean="0"/>
              <a:t>维保记录</a:t>
            </a:r>
            <a:endParaRPr kumimoji="1" lang="zh-CN" altLang="en-US" sz="1200" dirty="0"/>
          </a:p>
        </p:txBody>
      </p:sp>
      <p:pic>
        <p:nvPicPr>
          <p:cNvPr id="37" name="图片 3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784821" y="1005383"/>
            <a:ext cx="739700" cy="338524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8767666" y="1023977"/>
            <a:ext cx="8228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smtClean="0"/>
              <a:t>历史工单</a:t>
            </a:r>
            <a:endParaRPr kumimoji="1" lang="zh-CN" altLang="en-US" sz="1200" dirty="0"/>
          </a:p>
        </p:txBody>
      </p:sp>
      <p:sp>
        <p:nvSpPr>
          <p:cNvPr id="39" name="矩形 38"/>
          <p:cNvSpPr/>
          <p:nvPr/>
        </p:nvSpPr>
        <p:spPr>
          <a:xfrm>
            <a:off x="2614650" y="1047221"/>
            <a:ext cx="1753078" cy="296686"/>
          </a:xfrm>
          <a:prstGeom prst="rect">
            <a:avLst/>
          </a:prstGeom>
          <a:noFill/>
          <a:ln>
            <a:solidFill>
              <a:schemeClr val="bg2">
                <a:lumMod val="60000"/>
                <a:lumOff val="40000"/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1" name="文本框 40"/>
          <p:cNvSpPr txBox="1"/>
          <p:nvPr/>
        </p:nvSpPr>
        <p:spPr>
          <a:xfrm>
            <a:off x="3822578" y="1055819"/>
            <a:ext cx="535172" cy="276999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1200" smtClean="0"/>
              <a:t>搜索</a:t>
            </a:r>
            <a:endParaRPr kumimoji="1" lang="zh-CN" altLang="en-US" sz="1200" dirty="0"/>
          </a:p>
        </p:txBody>
      </p:sp>
      <p:pic>
        <p:nvPicPr>
          <p:cNvPr id="43" name="图片 4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548416" y="1339384"/>
            <a:ext cx="820056" cy="45719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786445" y="1302201"/>
            <a:ext cx="738076" cy="509377"/>
          </a:xfrm>
          <a:prstGeom prst="rect">
            <a:avLst/>
          </a:prstGeom>
        </p:spPr>
      </p:pic>
      <p:pic>
        <p:nvPicPr>
          <p:cNvPr id="42" name="图片 41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559468" y="1407030"/>
            <a:ext cx="6759695" cy="5036186"/>
          </a:xfrm>
          <a:prstGeom prst="rect">
            <a:avLst/>
          </a:prstGeom>
        </p:spPr>
      </p:pic>
      <p:sp>
        <p:nvSpPr>
          <p:cNvPr id="54" name="圆角矩形 53"/>
          <p:cNvSpPr/>
          <p:nvPr/>
        </p:nvSpPr>
        <p:spPr>
          <a:xfrm>
            <a:off x="4632602" y="1519507"/>
            <a:ext cx="6608637" cy="4865070"/>
          </a:xfrm>
          <a:prstGeom prst="roundRect">
            <a:avLst>
              <a:gd name="adj" fmla="val 2100"/>
            </a:avLst>
          </a:prstGeom>
          <a:solidFill>
            <a:schemeClr val="tx1"/>
          </a:solidFill>
          <a:ln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aphicFrame>
        <p:nvGraphicFramePr>
          <p:cNvPr id="55" name="表格 5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3028170"/>
              </p:ext>
            </p:extLst>
          </p:nvPr>
        </p:nvGraphicFramePr>
        <p:xfrm>
          <a:off x="4914156" y="2328547"/>
          <a:ext cx="6158851" cy="3173178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539593"/>
                <a:gridCol w="680921"/>
                <a:gridCol w="807900"/>
                <a:gridCol w="754336"/>
                <a:gridCol w="843665"/>
                <a:gridCol w="782672"/>
                <a:gridCol w="874882"/>
                <a:gridCol w="874882"/>
              </a:tblGrid>
              <a:tr h="438908">
                <a:tc>
                  <a:txBody>
                    <a:bodyPr/>
                    <a:lstStyle/>
                    <a:p>
                      <a:r>
                        <a:rPr lang="zh-CN" altLang="en-US" sz="1050" dirty="0" smtClean="0">
                          <a:solidFill>
                            <a:schemeClr val="bg1"/>
                          </a:solidFill>
                        </a:rPr>
                        <a:t>序号</a:t>
                      </a:r>
                      <a:endParaRPr lang="zh-CN" altLang="en-US" sz="105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000" dirty="0" smtClean="0">
                          <a:solidFill>
                            <a:schemeClr val="bg1"/>
                          </a:solidFill>
                        </a:rPr>
                        <a:t>工单号</a:t>
                      </a:r>
                      <a:endParaRPr lang="zh-CN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000" dirty="0" smtClean="0">
                          <a:solidFill>
                            <a:schemeClr val="bg1"/>
                          </a:solidFill>
                        </a:rPr>
                        <a:t>工单名称</a:t>
                      </a:r>
                      <a:endParaRPr lang="zh-CN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000" dirty="0" smtClean="0">
                          <a:solidFill>
                            <a:schemeClr val="bg1"/>
                          </a:solidFill>
                        </a:rPr>
                        <a:t>工单描述</a:t>
                      </a:r>
                    </a:p>
                    <a:p>
                      <a:endParaRPr lang="zh-CN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000" dirty="0" smtClean="0">
                          <a:solidFill>
                            <a:schemeClr val="bg1"/>
                          </a:solidFill>
                        </a:rPr>
                        <a:t>创建日期</a:t>
                      </a:r>
                    </a:p>
                    <a:p>
                      <a:endParaRPr lang="zh-CN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000" dirty="0" smtClean="0">
                          <a:solidFill>
                            <a:schemeClr val="bg1"/>
                          </a:solidFill>
                        </a:rPr>
                        <a:t>接收日期</a:t>
                      </a:r>
                      <a:endParaRPr lang="zh-CN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000" dirty="0" smtClean="0">
                          <a:solidFill>
                            <a:schemeClr val="bg1"/>
                          </a:solidFill>
                        </a:rPr>
                        <a:t>完成日期</a:t>
                      </a:r>
                      <a:endParaRPr lang="zh-CN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000" dirty="0" smtClean="0">
                          <a:solidFill>
                            <a:schemeClr val="bg1"/>
                          </a:solidFill>
                        </a:rPr>
                        <a:t>当前处理人</a:t>
                      </a:r>
                      <a:endParaRPr lang="zh-CN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  <a:tr h="287218">
                <a:tc>
                  <a:txBody>
                    <a:bodyPr/>
                    <a:lstStyle/>
                    <a:p>
                      <a:r>
                        <a:rPr lang="en-US" altLang="zh-CN" sz="1000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zh-CN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  <a:tr h="286276">
                <a:tc>
                  <a:txBody>
                    <a:bodyPr/>
                    <a:lstStyle/>
                    <a:p>
                      <a:r>
                        <a:rPr lang="en-US" altLang="zh-CN" sz="1000" dirty="0" smtClean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zh-CN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  <a:tr h="270097">
                <a:tc>
                  <a:txBody>
                    <a:bodyPr/>
                    <a:lstStyle/>
                    <a:p>
                      <a:r>
                        <a:rPr lang="en-US" altLang="zh-CN" sz="1000" dirty="0" smtClean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zh-CN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altLang="zh-CN" sz="1000" dirty="0" smtClean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altLang="zh-CN" sz="1000" dirty="0" smtClean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altLang="zh-CN" sz="1000" dirty="0" smtClean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  <a:tr h="270097">
                <a:tc>
                  <a:txBody>
                    <a:bodyPr/>
                    <a:lstStyle/>
                    <a:p>
                      <a:r>
                        <a:rPr lang="en-US" altLang="zh-CN" sz="1000" dirty="0" smtClean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zh-CN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altLang="zh-CN" sz="1000" dirty="0" smtClean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altLang="zh-CN" sz="1000" dirty="0" smtClean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altLang="zh-CN" sz="1000" dirty="0" smtClean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  <a:tr h="270097">
                <a:tc>
                  <a:txBody>
                    <a:bodyPr/>
                    <a:lstStyle/>
                    <a:p>
                      <a:r>
                        <a:rPr lang="en-US" altLang="zh-CN" sz="1000" dirty="0" smtClean="0">
                          <a:solidFill>
                            <a:schemeClr val="bg1"/>
                          </a:solidFill>
                        </a:rPr>
                        <a:t>5</a:t>
                      </a:r>
                      <a:endParaRPr lang="zh-CN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altLang="zh-CN" sz="1000" dirty="0" smtClean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altLang="zh-CN" sz="1000" dirty="0" smtClean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altLang="zh-CN" sz="1000" dirty="0" smtClean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  <a:tr h="270097">
                <a:tc>
                  <a:txBody>
                    <a:bodyPr/>
                    <a:lstStyle/>
                    <a:p>
                      <a:r>
                        <a:rPr lang="en-US" altLang="zh-CN" sz="1000" dirty="0" smtClean="0">
                          <a:solidFill>
                            <a:schemeClr val="bg1"/>
                          </a:solidFill>
                        </a:rPr>
                        <a:t>6</a:t>
                      </a:r>
                      <a:endParaRPr lang="zh-CN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altLang="zh-CN" sz="1000" dirty="0" smtClean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altLang="zh-CN" sz="1000" dirty="0" smtClean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altLang="zh-CN" sz="1000" dirty="0" smtClean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  <a:tr h="270097">
                <a:tc>
                  <a:txBody>
                    <a:bodyPr/>
                    <a:lstStyle/>
                    <a:p>
                      <a:r>
                        <a:rPr lang="en-US" altLang="zh-CN" sz="1000" dirty="0" smtClean="0">
                          <a:solidFill>
                            <a:schemeClr val="bg1"/>
                          </a:solidFill>
                        </a:rPr>
                        <a:t>7</a:t>
                      </a:r>
                      <a:endParaRPr lang="zh-CN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altLang="zh-CN" sz="1000" dirty="0" smtClean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altLang="zh-CN" sz="1000" dirty="0" smtClean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altLang="zh-CN" sz="1000" dirty="0" smtClean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  <a:tr h="270097">
                <a:tc>
                  <a:txBody>
                    <a:bodyPr/>
                    <a:lstStyle/>
                    <a:p>
                      <a:r>
                        <a:rPr lang="en-US" altLang="zh-CN" sz="1000" dirty="0" smtClean="0">
                          <a:solidFill>
                            <a:schemeClr val="bg1"/>
                          </a:solidFill>
                        </a:rPr>
                        <a:t>8</a:t>
                      </a:r>
                      <a:endParaRPr lang="zh-CN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altLang="zh-CN" sz="1000" dirty="0" smtClean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altLang="zh-CN" sz="1000" dirty="0" smtClean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altLang="zh-CN" sz="1000" dirty="0" smtClean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  <a:tr h="270097">
                <a:tc>
                  <a:txBody>
                    <a:bodyPr/>
                    <a:lstStyle/>
                    <a:p>
                      <a:r>
                        <a:rPr lang="en-US" altLang="zh-CN" sz="1000" dirty="0" smtClean="0">
                          <a:solidFill>
                            <a:schemeClr val="bg1"/>
                          </a:solidFill>
                        </a:rPr>
                        <a:t>9</a:t>
                      </a:r>
                      <a:endParaRPr lang="zh-CN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altLang="zh-CN" sz="1000" dirty="0" smtClean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altLang="zh-CN" sz="1000" dirty="0" smtClean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altLang="zh-CN" sz="1000" dirty="0" smtClean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  <a:tr h="270097">
                <a:tc>
                  <a:txBody>
                    <a:bodyPr/>
                    <a:lstStyle/>
                    <a:p>
                      <a:r>
                        <a:rPr lang="en-US" altLang="zh-CN" sz="1000" dirty="0" smtClean="0">
                          <a:solidFill>
                            <a:schemeClr val="bg1"/>
                          </a:solidFill>
                        </a:rPr>
                        <a:t>10</a:t>
                      </a:r>
                      <a:endParaRPr lang="zh-CN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altLang="zh-CN" sz="1000" dirty="0" smtClean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altLang="zh-CN" sz="1000" dirty="0" smtClean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altLang="zh-CN" sz="1000" dirty="0" smtClean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24" name="图片 23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930886" y="5935913"/>
            <a:ext cx="1727200" cy="266700"/>
          </a:xfrm>
          <a:prstGeom prst="rect">
            <a:avLst/>
          </a:prstGeom>
        </p:spPr>
      </p:pic>
      <p:sp>
        <p:nvSpPr>
          <p:cNvPr id="44" name="文本框 43"/>
          <p:cNvSpPr txBox="1"/>
          <p:nvPr/>
        </p:nvSpPr>
        <p:spPr>
          <a:xfrm>
            <a:off x="10085693" y="986698"/>
            <a:ext cx="1108364" cy="36933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>
            <a:glow rad="25400">
              <a:schemeClr val="accent1">
                <a:alpha val="40000"/>
              </a:schemeClr>
            </a:glow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地图模式</a:t>
            </a:r>
          </a:p>
        </p:txBody>
      </p:sp>
      <p:sp>
        <p:nvSpPr>
          <p:cNvPr id="45" name="矩形 44"/>
          <p:cNvSpPr/>
          <p:nvPr/>
        </p:nvSpPr>
        <p:spPr>
          <a:xfrm>
            <a:off x="3465347" y="334713"/>
            <a:ext cx="1034463" cy="577516"/>
          </a:xfrm>
          <a:prstGeom prst="rect">
            <a:avLst/>
          </a:prstGeom>
          <a:solidFill>
            <a:schemeClr val="bg1">
              <a:lumMod val="65000"/>
              <a:lumOff val="35000"/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6" name="三角形 45"/>
          <p:cNvSpPr/>
          <p:nvPr/>
        </p:nvSpPr>
        <p:spPr>
          <a:xfrm rot="5400000" flipV="1">
            <a:off x="4311773" y="3435350"/>
            <a:ext cx="310331" cy="118052"/>
          </a:xfrm>
          <a:prstGeom prst="triangl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7" name="矩形 46"/>
          <p:cNvSpPr/>
          <p:nvPr/>
        </p:nvSpPr>
        <p:spPr>
          <a:xfrm>
            <a:off x="9159665" y="1877860"/>
            <a:ext cx="1753078" cy="296686"/>
          </a:xfrm>
          <a:prstGeom prst="rect">
            <a:avLst/>
          </a:prstGeom>
          <a:noFill/>
          <a:ln>
            <a:solidFill>
              <a:schemeClr val="bg2">
                <a:lumMod val="60000"/>
                <a:lumOff val="40000"/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8" name="文本框 47"/>
          <p:cNvSpPr txBox="1"/>
          <p:nvPr/>
        </p:nvSpPr>
        <p:spPr>
          <a:xfrm>
            <a:off x="10367593" y="1886458"/>
            <a:ext cx="535172" cy="276999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1200" smtClean="0"/>
              <a:t>搜索</a:t>
            </a:r>
            <a:endParaRPr kumimoji="1"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544586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切片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切片</Template>
  <TotalTime>5917</TotalTime>
  <Words>1335</Words>
  <Application>Microsoft Macintosh PowerPoint</Application>
  <PresentationFormat>宽屏</PresentationFormat>
  <Paragraphs>625</Paragraphs>
  <Slides>46</Slides>
  <Notes>1</Notes>
  <HiddenSlides>2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46</vt:i4>
      </vt:variant>
    </vt:vector>
  </HeadingPairs>
  <TitlesOfParts>
    <vt:vector size="53" baseType="lpstr">
      <vt:lpstr>Century Gothic</vt:lpstr>
      <vt:lpstr>DengXian</vt:lpstr>
      <vt:lpstr>PingFangSC-Regular</vt:lpstr>
      <vt:lpstr>Wingdings</vt:lpstr>
      <vt:lpstr>Wingdings 3</vt:lpstr>
      <vt:lpstr>幼圆</vt:lpstr>
      <vt:lpstr>切片</vt:lpstr>
      <vt:lpstr>SAAS前端界面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SAAS前端界面</dc:title>
  <dc:creator>lijianping</dc:creator>
  <cp:lastModifiedBy>lijianping</cp:lastModifiedBy>
  <cp:revision>114</cp:revision>
  <dcterms:created xsi:type="dcterms:W3CDTF">2017-03-16T01:03:48Z</dcterms:created>
  <dcterms:modified xsi:type="dcterms:W3CDTF">2017-03-20T04:32:15Z</dcterms:modified>
</cp:coreProperties>
</file>